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4.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4.xml" ContentType="application/vnd.openxmlformats-officedocument.presentationml.notesSlide+xml"/>
  <Override PartName="/ppt/notesSlides/notesSlide27.xml" ContentType="application/vnd.openxmlformats-officedocument.presentationml.notesSlide+xml"/>
  <Override PartName="/ppt/slideMasters/slideMaster3.xml" ContentType="application/vnd.openxmlformats-officedocument.presentationml.slideMaster+xml"/>
  <Override PartName="/ppt/notesSlides/notesSlide33.xml" ContentType="application/vnd.openxmlformats-officedocument.presentationml.notesSlide+xml"/>
  <Override PartName="/ppt/notesSlides/notesSlide35.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media/image15.jpg" ContentType="image/jpeg"/>
  <Override PartName="/ppt/media/image28.jpg" ContentType="image/jpeg"/>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layout2.xml" ContentType="application/vnd.openxmlformats-officedocument.drawingml.diagramLayout+xml"/>
  <Override PartName="/ppt/handoutMasters/handoutMaster1.xml" ContentType="application/vnd.openxmlformats-officedocument.presentationml.handoutMaster+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handoutMasterIdLst>
    <p:handoutMasterId r:id="rId40"/>
  </p:handoutMasterIdLst>
  <p:sldIdLst>
    <p:sldId id="335" r:id="rId4"/>
    <p:sldId id="354" r:id="rId5"/>
    <p:sldId id="359" r:id="rId6"/>
    <p:sldId id="374" r:id="rId7"/>
    <p:sldId id="367" r:id="rId8"/>
    <p:sldId id="362" r:id="rId9"/>
    <p:sldId id="364" r:id="rId10"/>
    <p:sldId id="356" r:id="rId11"/>
    <p:sldId id="363" r:id="rId12"/>
    <p:sldId id="361" r:id="rId13"/>
    <p:sldId id="360" r:id="rId14"/>
    <p:sldId id="373" r:id="rId15"/>
    <p:sldId id="348" r:id="rId16"/>
    <p:sldId id="368" r:id="rId17"/>
    <p:sldId id="376" r:id="rId18"/>
    <p:sldId id="366" r:id="rId19"/>
    <p:sldId id="276" r:id="rId20"/>
    <p:sldId id="316" r:id="rId21"/>
    <p:sldId id="315" r:id="rId22"/>
    <p:sldId id="317" r:id="rId23"/>
    <p:sldId id="290" r:id="rId24"/>
    <p:sldId id="318" r:id="rId25"/>
    <p:sldId id="274" r:id="rId26"/>
    <p:sldId id="278" r:id="rId27"/>
    <p:sldId id="331" r:id="rId28"/>
    <p:sldId id="370" r:id="rId29"/>
    <p:sldId id="334" r:id="rId30"/>
    <p:sldId id="324" r:id="rId31"/>
    <p:sldId id="325" r:id="rId32"/>
    <p:sldId id="280" r:id="rId33"/>
    <p:sldId id="283" r:id="rId34"/>
    <p:sldId id="340" r:id="rId35"/>
    <p:sldId id="341" r:id="rId36"/>
    <p:sldId id="337" r:id="rId37"/>
    <p:sldId id="336"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856" autoAdjust="0"/>
    <p:restoredTop sz="98911" autoAdjust="0"/>
  </p:normalViewPr>
  <p:slideViewPr>
    <p:cSldViewPr>
      <p:cViewPr>
        <p:scale>
          <a:sx n="100" d="100"/>
          <a:sy n="100" d="100"/>
        </p:scale>
        <p:origin x="-125" y="82"/>
      </p:cViewPr>
      <p:guideLst>
        <p:guide orient="horz" pos="2160"/>
        <p:guide pos="2880"/>
      </p:guideLst>
    </p:cSldViewPr>
  </p:slideViewPr>
  <p:notesTextViewPr>
    <p:cViewPr>
      <p:scale>
        <a:sx n="1" d="1"/>
        <a:sy n="1" d="1"/>
      </p:scale>
      <p:origin x="0" y="0"/>
    </p:cViewPr>
  </p:notesTextViewPr>
  <p:sorterViewPr>
    <p:cViewPr>
      <p:scale>
        <a:sx n="100" d="100"/>
        <a:sy n="100" d="100"/>
      </p:scale>
      <p:origin x="0" y="11837"/>
    </p:cViewPr>
  </p:sorterViewPr>
  <p:notesViewPr>
    <p:cSldViewPr>
      <p:cViewPr>
        <p:scale>
          <a:sx n="200" d="100"/>
          <a:sy n="200" d="100"/>
        </p:scale>
        <p:origin x="-58" y="167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4A7B48-5C12-4395-AF40-463B42622711}" type="doc">
      <dgm:prSet loTypeId="urn:microsoft.com/office/officeart/2005/8/layout/pList1#1" loCatId="list" qsTypeId="urn:microsoft.com/office/officeart/2005/8/quickstyle/simple1" qsCatId="simple" csTypeId="urn:microsoft.com/office/officeart/2005/8/colors/colorful2" csCatId="colorful" phldr="1"/>
      <dgm:spPr/>
      <dgm:t>
        <a:bodyPr/>
        <a:lstStyle/>
        <a:p>
          <a:endParaRPr lang="en-US"/>
        </a:p>
      </dgm:t>
    </dgm:pt>
    <dgm:pt modelId="{86360BB3-45BB-4D89-AB30-4F7839352660}">
      <dgm:prSet phldrT="[Text]"/>
      <dgm:spPr/>
      <dgm:t>
        <a:bodyPr/>
        <a:lstStyle/>
        <a:p>
          <a:r>
            <a:rPr lang="en-US" b="1" dirty="0" smtClean="0">
              <a:solidFill>
                <a:schemeClr val="tx1"/>
              </a:solidFill>
            </a:rPr>
            <a:t>Promote Equitable, Affordable Housing</a:t>
          </a:r>
          <a:endParaRPr lang="en-US" dirty="0">
            <a:solidFill>
              <a:schemeClr val="tx1"/>
            </a:solidFill>
          </a:endParaRPr>
        </a:p>
      </dgm:t>
    </dgm:pt>
    <dgm:pt modelId="{45738FDE-5D39-4261-B284-25668B7DF636}" type="parTrans" cxnId="{80A91E38-94AF-483A-A2FA-CE68AF5CA7CE}">
      <dgm:prSet/>
      <dgm:spPr/>
      <dgm:t>
        <a:bodyPr/>
        <a:lstStyle/>
        <a:p>
          <a:endParaRPr lang="en-US"/>
        </a:p>
      </dgm:t>
    </dgm:pt>
    <dgm:pt modelId="{A1767E14-BC0C-4FFB-9ECF-5BE2F30FA10F}" type="sibTrans" cxnId="{80A91E38-94AF-483A-A2FA-CE68AF5CA7CE}">
      <dgm:prSet/>
      <dgm:spPr/>
      <dgm:t>
        <a:bodyPr/>
        <a:lstStyle/>
        <a:p>
          <a:endParaRPr lang="en-US"/>
        </a:p>
      </dgm:t>
    </dgm:pt>
    <dgm:pt modelId="{C94F0DBB-2748-4D28-BE51-A8322B9BF7EE}">
      <dgm:prSet phldrT="[Text]"/>
      <dgm:spPr/>
      <dgm:t>
        <a:bodyPr/>
        <a:lstStyle/>
        <a:p>
          <a:r>
            <a:rPr lang="en-US" b="1" dirty="0" smtClean="0">
              <a:solidFill>
                <a:schemeClr val="tx1"/>
              </a:solidFill>
            </a:rPr>
            <a:t>Enhance Economic Competitiveness</a:t>
          </a:r>
          <a:endParaRPr lang="en-US" dirty="0">
            <a:solidFill>
              <a:schemeClr val="tx1"/>
            </a:solidFill>
          </a:endParaRPr>
        </a:p>
      </dgm:t>
    </dgm:pt>
    <dgm:pt modelId="{BC64666E-239B-48DC-AB97-FD7CD51AC20A}" type="parTrans" cxnId="{B7744534-045F-4AC6-9CBE-D4CB1B4ADD8B}">
      <dgm:prSet/>
      <dgm:spPr/>
      <dgm:t>
        <a:bodyPr/>
        <a:lstStyle/>
        <a:p>
          <a:endParaRPr lang="en-US"/>
        </a:p>
      </dgm:t>
    </dgm:pt>
    <dgm:pt modelId="{F4802087-AA7C-4288-BBB3-0A3AB28C25F4}" type="sibTrans" cxnId="{B7744534-045F-4AC6-9CBE-D4CB1B4ADD8B}">
      <dgm:prSet/>
      <dgm:spPr/>
      <dgm:t>
        <a:bodyPr/>
        <a:lstStyle/>
        <a:p>
          <a:endParaRPr lang="en-US"/>
        </a:p>
      </dgm:t>
    </dgm:pt>
    <dgm:pt modelId="{70C50B81-232E-4BFC-B455-5F3CD42DA9CA}">
      <dgm:prSet phldrT="[Text]"/>
      <dgm:spPr/>
      <dgm:t>
        <a:bodyPr/>
        <a:lstStyle/>
        <a:p>
          <a:r>
            <a:rPr lang="en-US" b="1" dirty="0" smtClean="0">
              <a:solidFill>
                <a:schemeClr val="tx1"/>
              </a:solidFill>
            </a:rPr>
            <a:t>Support Existing Communities</a:t>
          </a:r>
          <a:endParaRPr lang="en-US" dirty="0">
            <a:solidFill>
              <a:schemeClr val="tx1"/>
            </a:solidFill>
          </a:endParaRPr>
        </a:p>
      </dgm:t>
    </dgm:pt>
    <dgm:pt modelId="{A23AAF20-64B2-42E8-A486-7B2BCFB3E661}" type="parTrans" cxnId="{1FEDBB67-C47F-4A61-976D-054A5D0B28B9}">
      <dgm:prSet/>
      <dgm:spPr/>
      <dgm:t>
        <a:bodyPr/>
        <a:lstStyle/>
        <a:p>
          <a:endParaRPr lang="en-US"/>
        </a:p>
      </dgm:t>
    </dgm:pt>
    <dgm:pt modelId="{AFD1C1BC-B933-4597-BD1F-24C680767CB1}" type="sibTrans" cxnId="{1FEDBB67-C47F-4A61-976D-054A5D0B28B9}">
      <dgm:prSet/>
      <dgm:spPr/>
      <dgm:t>
        <a:bodyPr/>
        <a:lstStyle/>
        <a:p>
          <a:endParaRPr lang="en-US"/>
        </a:p>
      </dgm:t>
    </dgm:pt>
    <dgm:pt modelId="{ABE28287-93FC-4D02-83E7-DE5006F6D8DB}">
      <dgm:prSet phldrT="[Text]"/>
      <dgm:spPr/>
      <dgm:t>
        <a:bodyPr/>
        <a:lstStyle/>
        <a:p>
          <a:r>
            <a:rPr lang="en-US" b="1" dirty="0" smtClean="0">
              <a:solidFill>
                <a:schemeClr val="tx1"/>
              </a:solidFill>
            </a:rPr>
            <a:t>Value Communities and Neighborhoods</a:t>
          </a:r>
          <a:endParaRPr lang="en-US" dirty="0">
            <a:solidFill>
              <a:schemeClr val="tx1"/>
            </a:solidFill>
          </a:endParaRPr>
        </a:p>
      </dgm:t>
    </dgm:pt>
    <dgm:pt modelId="{91A4C380-9232-4762-B8F2-27F43BAFD75D}" type="parTrans" cxnId="{1851C40D-16D4-414A-A756-CB96770FDB54}">
      <dgm:prSet/>
      <dgm:spPr/>
      <dgm:t>
        <a:bodyPr/>
        <a:lstStyle/>
        <a:p>
          <a:endParaRPr lang="en-US"/>
        </a:p>
      </dgm:t>
    </dgm:pt>
    <dgm:pt modelId="{87E18A0B-456B-4859-8764-FE4B871A9701}" type="sibTrans" cxnId="{1851C40D-16D4-414A-A756-CB96770FDB54}">
      <dgm:prSet/>
      <dgm:spPr/>
      <dgm:t>
        <a:bodyPr/>
        <a:lstStyle/>
        <a:p>
          <a:endParaRPr lang="en-US"/>
        </a:p>
      </dgm:t>
    </dgm:pt>
    <dgm:pt modelId="{6C400DD3-04DE-4018-B770-0664693F4ADA}">
      <dgm:prSet phldrT="[Text]"/>
      <dgm:spPr/>
      <dgm:t>
        <a:bodyPr/>
        <a:lstStyle/>
        <a:p>
          <a:r>
            <a:rPr lang="en-US" b="1" dirty="0" smtClean="0">
              <a:solidFill>
                <a:schemeClr val="tx1"/>
              </a:solidFill>
            </a:rPr>
            <a:t>Coordinate Policies and Leverage Investment</a:t>
          </a:r>
          <a:endParaRPr lang="en-US" dirty="0">
            <a:solidFill>
              <a:schemeClr val="tx1"/>
            </a:solidFill>
          </a:endParaRPr>
        </a:p>
      </dgm:t>
    </dgm:pt>
    <dgm:pt modelId="{A5507325-4FEA-434F-A600-D6751DF91D94}" type="parTrans" cxnId="{42ABE7E4-5B68-425B-B6EA-2A985847CBCC}">
      <dgm:prSet/>
      <dgm:spPr/>
      <dgm:t>
        <a:bodyPr/>
        <a:lstStyle/>
        <a:p>
          <a:endParaRPr lang="en-US"/>
        </a:p>
      </dgm:t>
    </dgm:pt>
    <dgm:pt modelId="{0FD91948-F180-426A-BB6D-AB72FFCA2849}" type="sibTrans" cxnId="{42ABE7E4-5B68-425B-B6EA-2A985847CBCC}">
      <dgm:prSet/>
      <dgm:spPr/>
      <dgm:t>
        <a:bodyPr/>
        <a:lstStyle/>
        <a:p>
          <a:endParaRPr lang="en-US"/>
        </a:p>
      </dgm:t>
    </dgm:pt>
    <dgm:pt modelId="{09E7F34E-9C34-42C7-87A8-FF72E63FBA04}">
      <dgm:prSet phldrT="[Text]"/>
      <dgm:spPr/>
      <dgm:t>
        <a:bodyPr/>
        <a:lstStyle/>
        <a:p>
          <a:r>
            <a:rPr lang="en-US" b="1" dirty="0" smtClean="0">
              <a:solidFill>
                <a:schemeClr val="tx1"/>
              </a:solidFill>
            </a:rPr>
            <a:t>Provide More Transportation Choices</a:t>
          </a:r>
          <a:endParaRPr lang="en-US" dirty="0">
            <a:solidFill>
              <a:schemeClr val="tx1"/>
            </a:solidFill>
          </a:endParaRPr>
        </a:p>
      </dgm:t>
    </dgm:pt>
    <dgm:pt modelId="{BFA0BCC2-5627-4B0F-BBC8-01C818D6A454}" type="parTrans" cxnId="{C8D62C1B-97D7-4B6F-A51B-03E3A5E49783}">
      <dgm:prSet/>
      <dgm:spPr/>
      <dgm:t>
        <a:bodyPr/>
        <a:lstStyle/>
        <a:p>
          <a:endParaRPr lang="en-US"/>
        </a:p>
      </dgm:t>
    </dgm:pt>
    <dgm:pt modelId="{1F342904-B418-4798-BB04-412306C64022}" type="sibTrans" cxnId="{C8D62C1B-97D7-4B6F-A51B-03E3A5E49783}">
      <dgm:prSet/>
      <dgm:spPr/>
      <dgm:t>
        <a:bodyPr/>
        <a:lstStyle/>
        <a:p>
          <a:endParaRPr lang="en-US"/>
        </a:p>
      </dgm:t>
    </dgm:pt>
    <dgm:pt modelId="{99572867-D2B9-43D8-8ACC-E32D5FDF7B37}" type="pres">
      <dgm:prSet presAssocID="{DA4A7B48-5C12-4395-AF40-463B42622711}" presName="Name0" presStyleCnt="0">
        <dgm:presLayoutVars>
          <dgm:dir/>
          <dgm:resizeHandles val="exact"/>
        </dgm:presLayoutVars>
      </dgm:prSet>
      <dgm:spPr/>
      <dgm:t>
        <a:bodyPr/>
        <a:lstStyle/>
        <a:p>
          <a:endParaRPr lang="en-US"/>
        </a:p>
      </dgm:t>
    </dgm:pt>
    <dgm:pt modelId="{5E81AC86-70AC-4714-9DC4-56A1156CD185}" type="pres">
      <dgm:prSet presAssocID="{09E7F34E-9C34-42C7-87A8-FF72E63FBA04}" presName="compNode" presStyleCnt="0"/>
      <dgm:spPr/>
    </dgm:pt>
    <dgm:pt modelId="{B47FEEA8-7E34-4CB8-9403-82C676FF9E73}" type="pres">
      <dgm:prSet presAssocID="{09E7F34E-9C34-42C7-87A8-FF72E63FBA04}" presName="pictRect" presStyleLbl="node1" presStyleIdx="0" presStyleCnt="6" custLinFactNeighborX="-26321"/>
      <dgm:spPr>
        <a:blipFill rotWithShape="0">
          <a:blip xmlns:r="http://schemas.openxmlformats.org/officeDocument/2006/relationships" r:embed="rId1"/>
          <a:stretch>
            <a:fillRect/>
          </a:stretch>
        </a:blipFill>
      </dgm:spPr>
    </dgm:pt>
    <dgm:pt modelId="{67A76C6D-41D7-482C-AFEA-00E85163B87E}" type="pres">
      <dgm:prSet presAssocID="{09E7F34E-9C34-42C7-87A8-FF72E63FBA04}" presName="textRect" presStyleLbl="revTx" presStyleIdx="0" presStyleCnt="6" custLinFactNeighborX="-26321">
        <dgm:presLayoutVars>
          <dgm:bulletEnabled val="1"/>
        </dgm:presLayoutVars>
      </dgm:prSet>
      <dgm:spPr/>
      <dgm:t>
        <a:bodyPr/>
        <a:lstStyle/>
        <a:p>
          <a:endParaRPr lang="en-US"/>
        </a:p>
      </dgm:t>
    </dgm:pt>
    <dgm:pt modelId="{57C37007-85FC-4D3F-9532-F78C164BAE5D}" type="pres">
      <dgm:prSet presAssocID="{1F342904-B418-4798-BB04-412306C64022}" presName="sibTrans" presStyleLbl="sibTrans2D1" presStyleIdx="0" presStyleCnt="0"/>
      <dgm:spPr/>
      <dgm:t>
        <a:bodyPr/>
        <a:lstStyle/>
        <a:p>
          <a:endParaRPr lang="en-US"/>
        </a:p>
      </dgm:t>
    </dgm:pt>
    <dgm:pt modelId="{C07760D9-8A6A-4063-8D5B-E3924F4BDDDB}" type="pres">
      <dgm:prSet presAssocID="{6C400DD3-04DE-4018-B770-0664693F4ADA}" presName="compNode" presStyleCnt="0"/>
      <dgm:spPr/>
    </dgm:pt>
    <dgm:pt modelId="{D68CA0A3-80EA-4FBB-8371-EDAED9F7C380}" type="pres">
      <dgm:prSet presAssocID="{6C400DD3-04DE-4018-B770-0664693F4ADA}" presName="pictRect" presStyleLbl="node1" presStyleIdx="1" presStyleCnt="6" custLinFactNeighborX="-3419"/>
      <dgm:spPr>
        <a:blipFill rotWithShape="0">
          <a:blip xmlns:r="http://schemas.openxmlformats.org/officeDocument/2006/relationships" r:embed="rId2"/>
          <a:stretch>
            <a:fillRect/>
          </a:stretch>
        </a:blipFill>
      </dgm:spPr>
    </dgm:pt>
    <dgm:pt modelId="{EF77E1EC-0E44-4C2B-B828-83E2880BEBD4}" type="pres">
      <dgm:prSet presAssocID="{6C400DD3-04DE-4018-B770-0664693F4ADA}" presName="textRect" presStyleLbl="revTx" presStyleIdx="1" presStyleCnt="6" custLinFactNeighborX="-3419">
        <dgm:presLayoutVars>
          <dgm:bulletEnabled val="1"/>
        </dgm:presLayoutVars>
      </dgm:prSet>
      <dgm:spPr/>
      <dgm:t>
        <a:bodyPr/>
        <a:lstStyle/>
        <a:p>
          <a:endParaRPr lang="en-US"/>
        </a:p>
      </dgm:t>
    </dgm:pt>
    <dgm:pt modelId="{F0D5ACDD-EB0C-4ED5-B8D3-B804782A9536}" type="pres">
      <dgm:prSet presAssocID="{0FD91948-F180-426A-BB6D-AB72FFCA2849}" presName="sibTrans" presStyleLbl="sibTrans2D1" presStyleIdx="0" presStyleCnt="0"/>
      <dgm:spPr/>
      <dgm:t>
        <a:bodyPr/>
        <a:lstStyle/>
        <a:p>
          <a:endParaRPr lang="en-US"/>
        </a:p>
      </dgm:t>
    </dgm:pt>
    <dgm:pt modelId="{A5592679-C58B-4F5A-9D13-D0C102A2E059}" type="pres">
      <dgm:prSet presAssocID="{86360BB3-45BB-4D89-AB30-4F7839352660}" presName="compNode" presStyleCnt="0"/>
      <dgm:spPr/>
    </dgm:pt>
    <dgm:pt modelId="{47C695C2-570B-4259-98E9-202AF43CC915}" type="pres">
      <dgm:prSet presAssocID="{86360BB3-45BB-4D89-AB30-4F7839352660}" presName="pictRect" presStyleLbl="node1" presStyleIdx="2" presStyleCnt="6" custLinFactNeighborX="19155"/>
      <dgm:spPr>
        <a:blipFill rotWithShape="0">
          <a:blip xmlns:r="http://schemas.openxmlformats.org/officeDocument/2006/relationships" r:embed="rId3"/>
          <a:stretch>
            <a:fillRect/>
          </a:stretch>
        </a:blipFill>
      </dgm:spPr>
    </dgm:pt>
    <dgm:pt modelId="{32522E47-6BB8-4D60-B181-B3067FAF5A5D}" type="pres">
      <dgm:prSet presAssocID="{86360BB3-45BB-4D89-AB30-4F7839352660}" presName="textRect" presStyleLbl="revTx" presStyleIdx="2" presStyleCnt="6" custLinFactNeighborX="18826">
        <dgm:presLayoutVars>
          <dgm:bulletEnabled val="1"/>
        </dgm:presLayoutVars>
      </dgm:prSet>
      <dgm:spPr/>
      <dgm:t>
        <a:bodyPr/>
        <a:lstStyle/>
        <a:p>
          <a:endParaRPr lang="en-US"/>
        </a:p>
      </dgm:t>
    </dgm:pt>
    <dgm:pt modelId="{0FF23452-BDB4-421E-8731-23BD95161DC0}" type="pres">
      <dgm:prSet presAssocID="{A1767E14-BC0C-4FFB-9ECF-5BE2F30FA10F}" presName="sibTrans" presStyleLbl="sibTrans2D1" presStyleIdx="0" presStyleCnt="0"/>
      <dgm:spPr/>
      <dgm:t>
        <a:bodyPr/>
        <a:lstStyle/>
        <a:p>
          <a:endParaRPr lang="en-US"/>
        </a:p>
      </dgm:t>
    </dgm:pt>
    <dgm:pt modelId="{B21CF137-70AB-4010-B898-5859CFA5A897}" type="pres">
      <dgm:prSet presAssocID="{C94F0DBB-2748-4D28-BE51-A8322B9BF7EE}" presName="compNode" presStyleCnt="0"/>
      <dgm:spPr/>
    </dgm:pt>
    <dgm:pt modelId="{71B74BF4-3FD4-4542-B9C0-7D6DF42FA94C}" type="pres">
      <dgm:prSet presAssocID="{C94F0DBB-2748-4D28-BE51-A8322B9BF7EE}" presName="pictRect" presStyleLbl="node1" presStyleIdx="3" presStyleCnt="6"/>
      <dgm:spPr>
        <a:blipFill rotWithShape="0">
          <a:blip xmlns:r="http://schemas.openxmlformats.org/officeDocument/2006/relationships" r:embed="rId4"/>
          <a:stretch>
            <a:fillRect/>
          </a:stretch>
        </a:blipFill>
      </dgm:spPr>
    </dgm:pt>
    <dgm:pt modelId="{721D7740-8374-4BFE-A010-1D3D9B426682}" type="pres">
      <dgm:prSet presAssocID="{C94F0DBB-2748-4D28-BE51-A8322B9BF7EE}" presName="textRect" presStyleLbl="revTx" presStyleIdx="3" presStyleCnt="6">
        <dgm:presLayoutVars>
          <dgm:bulletEnabled val="1"/>
        </dgm:presLayoutVars>
      </dgm:prSet>
      <dgm:spPr/>
      <dgm:t>
        <a:bodyPr/>
        <a:lstStyle/>
        <a:p>
          <a:endParaRPr lang="en-US"/>
        </a:p>
      </dgm:t>
    </dgm:pt>
    <dgm:pt modelId="{C8D524C1-5A75-4C2F-AA9B-AB70FFF1C428}" type="pres">
      <dgm:prSet presAssocID="{F4802087-AA7C-4288-BBB3-0A3AB28C25F4}" presName="sibTrans" presStyleLbl="sibTrans2D1" presStyleIdx="0" presStyleCnt="0"/>
      <dgm:spPr/>
      <dgm:t>
        <a:bodyPr/>
        <a:lstStyle/>
        <a:p>
          <a:endParaRPr lang="en-US"/>
        </a:p>
      </dgm:t>
    </dgm:pt>
    <dgm:pt modelId="{07640C02-3918-4103-B9F1-DC735471DEA2}" type="pres">
      <dgm:prSet presAssocID="{70C50B81-232E-4BFC-B455-5F3CD42DA9CA}" presName="compNode" presStyleCnt="0"/>
      <dgm:spPr/>
    </dgm:pt>
    <dgm:pt modelId="{8F01FC5E-0D0C-4543-A431-F75F48525E51}" type="pres">
      <dgm:prSet presAssocID="{70C50B81-232E-4BFC-B455-5F3CD42DA9CA}" presName="pictRect" presStyleLbl="node1" presStyleIdx="4" presStyleCnt="6" custLinFactNeighborX="22966"/>
      <dgm:spPr>
        <a:blipFill rotWithShape="0">
          <a:blip xmlns:r="http://schemas.openxmlformats.org/officeDocument/2006/relationships" r:embed="rId5"/>
          <a:stretch>
            <a:fillRect/>
          </a:stretch>
        </a:blipFill>
      </dgm:spPr>
      <dgm:t>
        <a:bodyPr/>
        <a:lstStyle/>
        <a:p>
          <a:endParaRPr lang="en-US"/>
        </a:p>
      </dgm:t>
    </dgm:pt>
    <dgm:pt modelId="{322F6516-D91D-4CB1-B26C-A01CDD0DBCCB}" type="pres">
      <dgm:prSet presAssocID="{70C50B81-232E-4BFC-B455-5F3CD42DA9CA}" presName="textRect" presStyleLbl="revTx" presStyleIdx="4" presStyleCnt="6" custLinFactNeighborX="22966">
        <dgm:presLayoutVars>
          <dgm:bulletEnabled val="1"/>
        </dgm:presLayoutVars>
      </dgm:prSet>
      <dgm:spPr/>
      <dgm:t>
        <a:bodyPr/>
        <a:lstStyle/>
        <a:p>
          <a:endParaRPr lang="en-US"/>
        </a:p>
      </dgm:t>
    </dgm:pt>
    <dgm:pt modelId="{BC065184-AFD3-40AB-A1D6-77FF361061C9}" type="pres">
      <dgm:prSet presAssocID="{AFD1C1BC-B933-4597-BD1F-24C680767CB1}" presName="sibTrans" presStyleLbl="sibTrans2D1" presStyleIdx="0" presStyleCnt="0"/>
      <dgm:spPr/>
      <dgm:t>
        <a:bodyPr/>
        <a:lstStyle/>
        <a:p>
          <a:endParaRPr lang="en-US"/>
        </a:p>
      </dgm:t>
    </dgm:pt>
    <dgm:pt modelId="{4A9F894A-0BB5-49CF-91D4-E2543058A966}" type="pres">
      <dgm:prSet presAssocID="{ABE28287-93FC-4D02-83E7-DE5006F6D8DB}" presName="compNode" presStyleCnt="0"/>
      <dgm:spPr/>
    </dgm:pt>
    <dgm:pt modelId="{5F195CF2-AC6F-4C9E-A4AC-404EBFE72A70}" type="pres">
      <dgm:prSet presAssocID="{ABE28287-93FC-4D02-83E7-DE5006F6D8DB}" presName="pictRect" presStyleLbl="node1" presStyleIdx="5" presStyleCnt="6" custLinFactNeighborX="19155"/>
      <dgm:spPr>
        <a:blipFill rotWithShape="0">
          <a:blip xmlns:r="http://schemas.openxmlformats.org/officeDocument/2006/relationships" r:embed="rId6"/>
          <a:stretch>
            <a:fillRect/>
          </a:stretch>
        </a:blipFill>
      </dgm:spPr>
      <dgm:t>
        <a:bodyPr/>
        <a:lstStyle/>
        <a:p>
          <a:endParaRPr lang="en-US"/>
        </a:p>
      </dgm:t>
    </dgm:pt>
    <dgm:pt modelId="{D291E09D-9A1A-4F77-A6AB-EF4B489EB788}" type="pres">
      <dgm:prSet presAssocID="{ABE28287-93FC-4D02-83E7-DE5006F6D8DB}" presName="textRect" presStyleLbl="revTx" presStyleIdx="5" presStyleCnt="6" custScaleX="152770" custLinFactNeighborX="21435">
        <dgm:presLayoutVars>
          <dgm:bulletEnabled val="1"/>
        </dgm:presLayoutVars>
      </dgm:prSet>
      <dgm:spPr/>
      <dgm:t>
        <a:bodyPr/>
        <a:lstStyle/>
        <a:p>
          <a:endParaRPr lang="en-US"/>
        </a:p>
      </dgm:t>
    </dgm:pt>
  </dgm:ptLst>
  <dgm:cxnLst>
    <dgm:cxn modelId="{1FEDBB67-C47F-4A61-976D-054A5D0B28B9}" srcId="{DA4A7B48-5C12-4395-AF40-463B42622711}" destId="{70C50B81-232E-4BFC-B455-5F3CD42DA9CA}" srcOrd="4" destOrd="0" parTransId="{A23AAF20-64B2-42E8-A486-7B2BCFB3E661}" sibTransId="{AFD1C1BC-B933-4597-BD1F-24C680767CB1}"/>
    <dgm:cxn modelId="{C8D62C1B-97D7-4B6F-A51B-03E3A5E49783}" srcId="{DA4A7B48-5C12-4395-AF40-463B42622711}" destId="{09E7F34E-9C34-42C7-87A8-FF72E63FBA04}" srcOrd="0" destOrd="0" parTransId="{BFA0BCC2-5627-4B0F-BBC8-01C818D6A454}" sibTransId="{1F342904-B418-4798-BB04-412306C64022}"/>
    <dgm:cxn modelId="{978A5C2C-75A8-4867-A2F8-84B33C79C05E}" type="presOf" srcId="{A1767E14-BC0C-4FFB-9ECF-5BE2F30FA10F}" destId="{0FF23452-BDB4-421E-8731-23BD95161DC0}" srcOrd="0" destOrd="0" presId="urn:microsoft.com/office/officeart/2005/8/layout/pList1#1"/>
    <dgm:cxn modelId="{1FA454AB-7551-4373-B3DF-8C386B07CF44}" type="presOf" srcId="{AFD1C1BC-B933-4597-BD1F-24C680767CB1}" destId="{BC065184-AFD3-40AB-A1D6-77FF361061C9}" srcOrd="0" destOrd="0" presId="urn:microsoft.com/office/officeart/2005/8/layout/pList1#1"/>
    <dgm:cxn modelId="{776B4C4F-4B11-4D0E-BBCA-15C650FFED4B}" type="presOf" srcId="{F4802087-AA7C-4288-BBB3-0A3AB28C25F4}" destId="{C8D524C1-5A75-4C2F-AA9B-AB70FFF1C428}" srcOrd="0" destOrd="0" presId="urn:microsoft.com/office/officeart/2005/8/layout/pList1#1"/>
    <dgm:cxn modelId="{376E2324-12EC-4A6F-8FBA-D4049BA62033}" type="presOf" srcId="{1F342904-B418-4798-BB04-412306C64022}" destId="{57C37007-85FC-4D3F-9532-F78C164BAE5D}" srcOrd="0" destOrd="0" presId="urn:microsoft.com/office/officeart/2005/8/layout/pList1#1"/>
    <dgm:cxn modelId="{6C304AA4-47ED-43FD-A4D3-096A9CB18460}" type="presOf" srcId="{86360BB3-45BB-4D89-AB30-4F7839352660}" destId="{32522E47-6BB8-4D60-B181-B3067FAF5A5D}" srcOrd="0" destOrd="0" presId="urn:microsoft.com/office/officeart/2005/8/layout/pList1#1"/>
    <dgm:cxn modelId="{B7744534-045F-4AC6-9CBE-D4CB1B4ADD8B}" srcId="{DA4A7B48-5C12-4395-AF40-463B42622711}" destId="{C94F0DBB-2748-4D28-BE51-A8322B9BF7EE}" srcOrd="3" destOrd="0" parTransId="{BC64666E-239B-48DC-AB97-FD7CD51AC20A}" sibTransId="{F4802087-AA7C-4288-BBB3-0A3AB28C25F4}"/>
    <dgm:cxn modelId="{2B1E6C4D-C4F8-4559-8BBB-CC6C20CAA2DD}" type="presOf" srcId="{ABE28287-93FC-4D02-83E7-DE5006F6D8DB}" destId="{D291E09D-9A1A-4F77-A6AB-EF4B489EB788}" srcOrd="0" destOrd="0" presId="urn:microsoft.com/office/officeart/2005/8/layout/pList1#1"/>
    <dgm:cxn modelId="{42ABE7E4-5B68-425B-B6EA-2A985847CBCC}" srcId="{DA4A7B48-5C12-4395-AF40-463B42622711}" destId="{6C400DD3-04DE-4018-B770-0664693F4ADA}" srcOrd="1" destOrd="0" parTransId="{A5507325-4FEA-434F-A600-D6751DF91D94}" sibTransId="{0FD91948-F180-426A-BB6D-AB72FFCA2849}"/>
    <dgm:cxn modelId="{4AEE8935-DF2D-4778-9A50-F99A7EEAA126}" type="presOf" srcId="{70C50B81-232E-4BFC-B455-5F3CD42DA9CA}" destId="{322F6516-D91D-4CB1-B26C-A01CDD0DBCCB}" srcOrd="0" destOrd="0" presId="urn:microsoft.com/office/officeart/2005/8/layout/pList1#1"/>
    <dgm:cxn modelId="{E788B597-6627-447D-88E7-EA35845FA5E0}" type="presOf" srcId="{0FD91948-F180-426A-BB6D-AB72FFCA2849}" destId="{F0D5ACDD-EB0C-4ED5-B8D3-B804782A9536}" srcOrd="0" destOrd="0" presId="urn:microsoft.com/office/officeart/2005/8/layout/pList1#1"/>
    <dgm:cxn modelId="{1851C40D-16D4-414A-A756-CB96770FDB54}" srcId="{DA4A7B48-5C12-4395-AF40-463B42622711}" destId="{ABE28287-93FC-4D02-83E7-DE5006F6D8DB}" srcOrd="5" destOrd="0" parTransId="{91A4C380-9232-4762-B8F2-27F43BAFD75D}" sibTransId="{87E18A0B-456B-4859-8764-FE4B871A9701}"/>
    <dgm:cxn modelId="{80A91E38-94AF-483A-A2FA-CE68AF5CA7CE}" srcId="{DA4A7B48-5C12-4395-AF40-463B42622711}" destId="{86360BB3-45BB-4D89-AB30-4F7839352660}" srcOrd="2" destOrd="0" parTransId="{45738FDE-5D39-4261-B284-25668B7DF636}" sibTransId="{A1767E14-BC0C-4FFB-9ECF-5BE2F30FA10F}"/>
    <dgm:cxn modelId="{97353F15-88AB-4DD5-8CFB-B03C199505D9}" type="presOf" srcId="{C94F0DBB-2748-4D28-BE51-A8322B9BF7EE}" destId="{721D7740-8374-4BFE-A010-1D3D9B426682}" srcOrd="0" destOrd="0" presId="urn:microsoft.com/office/officeart/2005/8/layout/pList1#1"/>
    <dgm:cxn modelId="{0F0988B9-7F84-48FB-A77F-E97E98FE407D}" type="presOf" srcId="{6C400DD3-04DE-4018-B770-0664693F4ADA}" destId="{EF77E1EC-0E44-4C2B-B828-83E2880BEBD4}" srcOrd="0" destOrd="0" presId="urn:microsoft.com/office/officeart/2005/8/layout/pList1#1"/>
    <dgm:cxn modelId="{EE840628-D89C-4953-BFF5-E889D69FC418}" type="presOf" srcId="{DA4A7B48-5C12-4395-AF40-463B42622711}" destId="{99572867-D2B9-43D8-8ACC-E32D5FDF7B37}" srcOrd="0" destOrd="0" presId="urn:microsoft.com/office/officeart/2005/8/layout/pList1#1"/>
    <dgm:cxn modelId="{2473A1C1-807E-4D8C-BD6B-62C5386E03A0}" type="presOf" srcId="{09E7F34E-9C34-42C7-87A8-FF72E63FBA04}" destId="{67A76C6D-41D7-482C-AFEA-00E85163B87E}" srcOrd="0" destOrd="0" presId="urn:microsoft.com/office/officeart/2005/8/layout/pList1#1"/>
    <dgm:cxn modelId="{A3F543B4-4D3B-4F97-AEC6-58889C02BDE0}" type="presParOf" srcId="{99572867-D2B9-43D8-8ACC-E32D5FDF7B37}" destId="{5E81AC86-70AC-4714-9DC4-56A1156CD185}" srcOrd="0" destOrd="0" presId="urn:microsoft.com/office/officeart/2005/8/layout/pList1#1"/>
    <dgm:cxn modelId="{1D9E229D-AB9E-4A1C-9727-864ED0B376B5}" type="presParOf" srcId="{5E81AC86-70AC-4714-9DC4-56A1156CD185}" destId="{B47FEEA8-7E34-4CB8-9403-82C676FF9E73}" srcOrd="0" destOrd="0" presId="urn:microsoft.com/office/officeart/2005/8/layout/pList1#1"/>
    <dgm:cxn modelId="{B4E8C093-15F8-408A-8A5C-41F72ADE59A1}" type="presParOf" srcId="{5E81AC86-70AC-4714-9DC4-56A1156CD185}" destId="{67A76C6D-41D7-482C-AFEA-00E85163B87E}" srcOrd="1" destOrd="0" presId="urn:microsoft.com/office/officeart/2005/8/layout/pList1#1"/>
    <dgm:cxn modelId="{C3EAADDE-968B-4D34-A2F2-4EBB1B27C624}" type="presParOf" srcId="{99572867-D2B9-43D8-8ACC-E32D5FDF7B37}" destId="{57C37007-85FC-4D3F-9532-F78C164BAE5D}" srcOrd="1" destOrd="0" presId="urn:microsoft.com/office/officeart/2005/8/layout/pList1#1"/>
    <dgm:cxn modelId="{4F4BADB9-DCBA-4453-93A3-6A2CE1EBF8A0}" type="presParOf" srcId="{99572867-D2B9-43D8-8ACC-E32D5FDF7B37}" destId="{C07760D9-8A6A-4063-8D5B-E3924F4BDDDB}" srcOrd="2" destOrd="0" presId="urn:microsoft.com/office/officeart/2005/8/layout/pList1#1"/>
    <dgm:cxn modelId="{14E52E24-EB54-4569-AB2B-74F73784F0BA}" type="presParOf" srcId="{C07760D9-8A6A-4063-8D5B-E3924F4BDDDB}" destId="{D68CA0A3-80EA-4FBB-8371-EDAED9F7C380}" srcOrd="0" destOrd="0" presId="urn:microsoft.com/office/officeart/2005/8/layout/pList1#1"/>
    <dgm:cxn modelId="{55508FDA-4BB7-44DD-AD86-DDC7D4936C64}" type="presParOf" srcId="{C07760D9-8A6A-4063-8D5B-E3924F4BDDDB}" destId="{EF77E1EC-0E44-4C2B-B828-83E2880BEBD4}" srcOrd="1" destOrd="0" presId="urn:microsoft.com/office/officeart/2005/8/layout/pList1#1"/>
    <dgm:cxn modelId="{2613FFD0-2F55-4CA1-A4BB-4A4F87EC1F43}" type="presParOf" srcId="{99572867-D2B9-43D8-8ACC-E32D5FDF7B37}" destId="{F0D5ACDD-EB0C-4ED5-B8D3-B804782A9536}" srcOrd="3" destOrd="0" presId="urn:microsoft.com/office/officeart/2005/8/layout/pList1#1"/>
    <dgm:cxn modelId="{17A29F18-B6F5-4726-9949-E93637BC6F42}" type="presParOf" srcId="{99572867-D2B9-43D8-8ACC-E32D5FDF7B37}" destId="{A5592679-C58B-4F5A-9D13-D0C102A2E059}" srcOrd="4" destOrd="0" presId="urn:microsoft.com/office/officeart/2005/8/layout/pList1#1"/>
    <dgm:cxn modelId="{A895C190-DFFC-43DF-B567-7A4BCC22CBC9}" type="presParOf" srcId="{A5592679-C58B-4F5A-9D13-D0C102A2E059}" destId="{47C695C2-570B-4259-98E9-202AF43CC915}" srcOrd="0" destOrd="0" presId="urn:microsoft.com/office/officeart/2005/8/layout/pList1#1"/>
    <dgm:cxn modelId="{3DF13B70-1A1B-4772-9A50-49D1E97AD134}" type="presParOf" srcId="{A5592679-C58B-4F5A-9D13-D0C102A2E059}" destId="{32522E47-6BB8-4D60-B181-B3067FAF5A5D}" srcOrd="1" destOrd="0" presId="urn:microsoft.com/office/officeart/2005/8/layout/pList1#1"/>
    <dgm:cxn modelId="{7F34BB94-F746-4D29-8B48-3B6EB038A38F}" type="presParOf" srcId="{99572867-D2B9-43D8-8ACC-E32D5FDF7B37}" destId="{0FF23452-BDB4-421E-8731-23BD95161DC0}" srcOrd="5" destOrd="0" presId="urn:microsoft.com/office/officeart/2005/8/layout/pList1#1"/>
    <dgm:cxn modelId="{13A8D1AF-B183-47C3-AF80-9FC4962D1EB0}" type="presParOf" srcId="{99572867-D2B9-43D8-8ACC-E32D5FDF7B37}" destId="{B21CF137-70AB-4010-B898-5859CFA5A897}" srcOrd="6" destOrd="0" presId="urn:microsoft.com/office/officeart/2005/8/layout/pList1#1"/>
    <dgm:cxn modelId="{20275306-1A48-4259-A8AC-86F8711F3A3C}" type="presParOf" srcId="{B21CF137-70AB-4010-B898-5859CFA5A897}" destId="{71B74BF4-3FD4-4542-B9C0-7D6DF42FA94C}" srcOrd="0" destOrd="0" presId="urn:microsoft.com/office/officeart/2005/8/layout/pList1#1"/>
    <dgm:cxn modelId="{54F57C6E-DC14-4A7C-AE3F-D759C5F3295A}" type="presParOf" srcId="{B21CF137-70AB-4010-B898-5859CFA5A897}" destId="{721D7740-8374-4BFE-A010-1D3D9B426682}" srcOrd="1" destOrd="0" presId="urn:microsoft.com/office/officeart/2005/8/layout/pList1#1"/>
    <dgm:cxn modelId="{D23CCB68-DDCF-442A-B813-3B95ED18A523}" type="presParOf" srcId="{99572867-D2B9-43D8-8ACC-E32D5FDF7B37}" destId="{C8D524C1-5A75-4C2F-AA9B-AB70FFF1C428}" srcOrd="7" destOrd="0" presId="urn:microsoft.com/office/officeart/2005/8/layout/pList1#1"/>
    <dgm:cxn modelId="{F332DCED-075C-4E6B-863D-4E216440DBFA}" type="presParOf" srcId="{99572867-D2B9-43D8-8ACC-E32D5FDF7B37}" destId="{07640C02-3918-4103-B9F1-DC735471DEA2}" srcOrd="8" destOrd="0" presId="urn:microsoft.com/office/officeart/2005/8/layout/pList1#1"/>
    <dgm:cxn modelId="{41DCCA60-87F3-4745-90E1-5BF1236D2A2A}" type="presParOf" srcId="{07640C02-3918-4103-B9F1-DC735471DEA2}" destId="{8F01FC5E-0D0C-4543-A431-F75F48525E51}" srcOrd="0" destOrd="0" presId="urn:microsoft.com/office/officeart/2005/8/layout/pList1#1"/>
    <dgm:cxn modelId="{240D7BB0-601D-44D4-8A8F-3C088AF7C15E}" type="presParOf" srcId="{07640C02-3918-4103-B9F1-DC735471DEA2}" destId="{322F6516-D91D-4CB1-B26C-A01CDD0DBCCB}" srcOrd="1" destOrd="0" presId="urn:microsoft.com/office/officeart/2005/8/layout/pList1#1"/>
    <dgm:cxn modelId="{30A46CF7-D49B-4C8A-BD22-C0DEB2664930}" type="presParOf" srcId="{99572867-D2B9-43D8-8ACC-E32D5FDF7B37}" destId="{BC065184-AFD3-40AB-A1D6-77FF361061C9}" srcOrd="9" destOrd="0" presId="urn:microsoft.com/office/officeart/2005/8/layout/pList1#1"/>
    <dgm:cxn modelId="{8E637F62-DE1B-4450-BF8E-A51D3D1B24AD}" type="presParOf" srcId="{99572867-D2B9-43D8-8ACC-E32D5FDF7B37}" destId="{4A9F894A-0BB5-49CF-91D4-E2543058A966}" srcOrd="10" destOrd="0" presId="urn:microsoft.com/office/officeart/2005/8/layout/pList1#1"/>
    <dgm:cxn modelId="{5CE03D0A-1C36-4823-B1FB-72F1A7539646}" type="presParOf" srcId="{4A9F894A-0BB5-49CF-91D4-E2543058A966}" destId="{5F195CF2-AC6F-4C9E-A4AC-404EBFE72A70}" srcOrd="0" destOrd="0" presId="urn:microsoft.com/office/officeart/2005/8/layout/pList1#1"/>
    <dgm:cxn modelId="{283514C4-8640-4362-839E-C01C0AB14BE5}" type="presParOf" srcId="{4A9F894A-0BB5-49CF-91D4-E2543058A966}" destId="{D291E09D-9A1A-4F77-A6AB-EF4B489EB788}"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AEC386-2F8E-406F-A524-C68B14C272B9}"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E7864BEB-7F72-4C69-AFD4-21EE8704E762}">
      <dgm:prSet phldrT="[Text]"/>
      <dgm:spPr/>
      <dgm:t>
        <a:bodyPr/>
        <a:lstStyle/>
        <a:p>
          <a:r>
            <a:rPr lang="en-US" dirty="0" smtClean="0"/>
            <a:t>Why?</a:t>
          </a:r>
          <a:endParaRPr lang="en-US" dirty="0"/>
        </a:p>
      </dgm:t>
    </dgm:pt>
    <dgm:pt modelId="{7447CF95-C52F-467D-8A28-1D64EBFF308C}" type="parTrans" cxnId="{2C0AE8AB-7AB8-42D5-BD3D-8AC1EC181C51}">
      <dgm:prSet/>
      <dgm:spPr/>
      <dgm:t>
        <a:bodyPr/>
        <a:lstStyle/>
        <a:p>
          <a:endParaRPr lang="en-US"/>
        </a:p>
      </dgm:t>
    </dgm:pt>
    <dgm:pt modelId="{C3EEA88A-A32F-494B-9AD6-8191AD7927C8}" type="sibTrans" cxnId="{2C0AE8AB-7AB8-42D5-BD3D-8AC1EC181C51}">
      <dgm:prSet/>
      <dgm:spPr/>
      <dgm:t>
        <a:bodyPr/>
        <a:lstStyle/>
        <a:p>
          <a:endParaRPr lang="en-US"/>
        </a:p>
      </dgm:t>
    </dgm:pt>
    <dgm:pt modelId="{9A6A122D-4E1A-4251-938F-ABECB797B125}">
      <dgm:prSet phldrT="[Text]"/>
      <dgm:spPr/>
      <dgm:t>
        <a:bodyPr/>
        <a:lstStyle/>
        <a:p>
          <a:r>
            <a:rPr lang="en-US" dirty="0" smtClean="0"/>
            <a:t>Aspects</a:t>
          </a:r>
          <a:endParaRPr lang="en-US" dirty="0"/>
        </a:p>
      </dgm:t>
    </dgm:pt>
    <dgm:pt modelId="{B2BA82C2-1E8C-44C9-AEA4-34C5CC6907D8}" type="parTrans" cxnId="{2046C8FE-F47C-4727-8F11-C2FD6C559084}">
      <dgm:prSet/>
      <dgm:spPr/>
      <dgm:t>
        <a:bodyPr/>
        <a:lstStyle/>
        <a:p>
          <a:endParaRPr lang="en-US"/>
        </a:p>
      </dgm:t>
    </dgm:pt>
    <dgm:pt modelId="{FA4A3956-6D95-4455-A74F-2FA1A8219D52}" type="sibTrans" cxnId="{2046C8FE-F47C-4727-8F11-C2FD6C559084}">
      <dgm:prSet/>
      <dgm:spPr/>
      <dgm:t>
        <a:bodyPr/>
        <a:lstStyle/>
        <a:p>
          <a:endParaRPr lang="en-US"/>
        </a:p>
      </dgm:t>
    </dgm:pt>
    <dgm:pt modelId="{91461F7A-8FB7-4ADF-9B37-CA06B9E3841A}">
      <dgm:prSet phldrT="[Text]"/>
      <dgm:spPr/>
      <dgm:t>
        <a:bodyPr/>
        <a:lstStyle/>
        <a:p>
          <a:r>
            <a:rPr lang="en-US" b="1" dirty="0" smtClean="0">
              <a:latin typeface="Century Gothic" panose="020B0502020202020204" pitchFamily="34" charset="0"/>
            </a:rPr>
            <a:t>Many cities have elevated and surface highways that have reached the end of their useful life. The timing is ripe to provide a national framework to consider removal and retrofit options to reconnect and revitalize urban cores and adjacent communities. </a:t>
          </a:r>
          <a:endParaRPr lang="en-US" b="1" dirty="0"/>
        </a:p>
      </dgm:t>
    </dgm:pt>
    <dgm:pt modelId="{5D8F43CC-C5FC-42A6-85B0-377290AC847D}" type="parTrans" cxnId="{4E9F3B55-B9FD-4A65-9322-8D167F39E98E}">
      <dgm:prSet/>
      <dgm:spPr/>
      <dgm:t>
        <a:bodyPr/>
        <a:lstStyle/>
        <a:p>
          <a:endParaRPr lang="en-US"/>
        </a:p>
      </dgm:t>
    </dgm:pt>
    <dgm:pt modelId="{646A4230-5BCE-498B-8C1B-99DAF7455ECF}" type="sibTrans" cxnId="{4E9F3B55-B9FD-4A65-9322-8D167F39E98E}">
      <dgm:prSet/>
      <dgm:spPr/>
      <dgm:t>
        <a:bodyPr/>
        <a:lstStyle/>
        <a:p>
          <a:endParaRPr lang="en-US"/>
        </a:p>
      </dgm:t>
    </dgm:pt>
    <dgm:pt modelId="{139546B7-F0DD-4F90-9A73-D7C7F83709FC}">
      <dgm:prSet phldrT="[Text]"/>
      <dgm:spPr/>
      <dgm:t>
        <a:bodyPr/>
        <a:lstStyle/>
        <a:p>
          <a:r>
            <a:rPr lang="en-US" dirty="0" smtClean="0"/>
            <a:t>Ready</a:t>
          </a:r>
          <a:endParaRPr lang="en-US" dirty="0"/>
        </a:p>
      </dgm:t>
    </dgm:pt>
    <dgm:pt modelId="{FA21B3FE-8F7F-49C4-BAEC-A3335FEE0127}" type="parTrans" cxnId="{7A242ED9-9D1A-415E-9711-9C935BA1736A}">
      <dgm:prSet/>
      <dgm:spPr/>
      <dgm:t>
        <a:bodyPr/>
        <a:lstStyle/>
        <a:p>
          <a:endParaRPr lang="en-US"/>
        </a:p>
      </dgm:t>
    </dgm:pt>
    <dgm:pt modelId="{10C5CDB3-F6E9-4F64-94F9-2EE67F861DA6}" type="sibTrans" cxnId="{7A242ED9-9D1A-415E-9711-9C935BA1736A}">
      <dgm:prSet/>
      <dgm:spPr/>
      <dgm:t>
        <a:bodyPr/>
        <a:lstStyle/>
        <a:p>
          <a:endParaRPr lang="en-US"/>
        </a:p>
      </dgm:t>
    </dgm:pt>
    <dgm:pt modelId="{7AA5D5AB-54D0-4E4E-8CE0-8483B6136B0F}">
      <dgm:prSet phldrT="[Text]"/>
      <dgm:spPr/>
      <dgm:t>
        <a:bodyPr/>
        <a:lstStyle/>
        <a:p>
          <a:r>
            <a:rPr lang="en-US" b="1" dirty="0" smtClean="0">
              <a:latin typeface="Century Gothic" panose="020B0502020202020204" pitchFamily="34" charset="0"/>
            </a:rPr>
            <a:t>A number of states and MPOs have assessed the need to improve community connections that meet community, project, and system objectives. (Examples: I-71 capping, Columbus, OH; I-90 in Seattle, WA and Gibbs Street Bridge, Portland, OR).</a:t>
          </a:r>
          <a:endParaRPr lang="en-US" b="1" dirty="0"/>
        </a:p>
      </dgm:t>
    </dgm:pt>
    <dgm:pt modelId="{7AB8141E-6050-41BE-B0E5-2A5E5CE2FCC6}" type="parTrans" cxnId="{85F09283-4D63-4F4A-94A4-6FC26C9CE956}">
      <dgm:prSet/>
      <dgm:spPr/>
      <dgm:t>
        <a:bodyPr/>
        <a:lstStyle/>
        <a:p>
          <a:endParaRPr lang="en-US"/>
        </a:p>
      </dgm:t>
    </dgm:pt>
    <dgm:pt modelId="{843230E5-1DB5-4084-AFE9-B44662D1B94B}" type="sibTrans" cxnId="{85F09283-4D63-4F4A-94A4-6FC26C9CE956}">
      <dgm:prSet/>
      <dgm:spPr/>
      <dgm:t>
        <a:bodyPr/>
        <a:lstStyle/>
        <a:p>
          <a:endParaRPr lang="en-US"/>
        </a:p>
      </dgm:t>
    </dgm:pt>
    <dgm:pt modelId="{259C0ABA-0208-4A57-9FD9-39132B44A9F5}">
      <dgm:prSet/>
      <dgm:spPr/>
      <dgm:t>
        <a:bodyPr/>
        <a:lstStyle/>
        <a:p>
          <a:r>
            <a:rPr lang="en-US" dirty="0" smtClean="0"/>
            <a:t>National</a:t>
          </a:r>
          <a:endParaRPr lang="en-US" dirty="0"/>
        </a:p>
      </dgm:t>
    </dgm:pt>
    <dgm:pt modelId="{FB1EB67F-417F-47D1-8B5B-4D78E9793DAC}" type="parTrans" cxnId="{4B564DB3-BFCA-44ED-8837-C7A929146CD9}">
      <dgm:prSet/>
      <dgm:spPr/>
      <dgm:t>
        <a:bodyPr/>
        <a:lstStyle/>
        <a:p>
          <a:endParaRPr lang="en-US"/>
        </a:p>
      </dgm:t>
    </dgm:pt>
    <dgm:pt modelId="{A703151A-D660-46D5-BF4C-8DBBC5AE2C41}" type="sibTrans" cxnId="{4B564DB3-BFCA-44ED-8837-C7A929146CD9}">
      <dgm:prSet/>
      <dgm:spPr/>
      <dgm:t>
        <a:bodyPr/>
        <a:lstStyle/>
        <a:p>
          <a:endParaRPr lang="en-US"/>
        </a:p>
      </dgm:t>
    </dgm:pt>
    <dgm:pt modelId="{D0263FC4-4C43-4E69-98F3-CADA3BCC7EA0}">
      <dgm:prSet/>
      <dgm:spPr/>
      <dgm:t>
        <a:bodyPr/>
        <a:lstStyle/>
        <a:p>
          <a:r>
            <a:rPr lang="en-US" b="1" dirty="0" smtClean="0">
              <a:latin typeface="Century Gothic" panose="020B0502020202020204" pitchFamily="34" charset="0"/>
            </a:rPr>
            <a:t>Create visibility and awareness of the role transportation can play in supporting community revitalization efforts</a:t>
          </a:r>
          <a:endParaRPr lang="en-US" b="1" dirty="0"/>
        </a:p>
      </dgm:t>
    </dgm:pt>
    <dgm:pt modelId="{BF69E582-D3D9-46B9-8559-11B7524C3EEB}" type="parTrans" cxnId="{FEEAF4D3-053D-4ADC-8908-A2DF940B39A2}">
      <dgm:prSet/>
      <dgm:spPr/>
      <dgm:t>
        <a:bodyPr/>
        <a:lstStyle/>
        <a:p>
          <a:endParaRPr lang="en-US"/>
        </a:p>
      </dgm:t>
    </dgm:pt>
    <dgm:pt modelId="{D06D038C-7EEE-4268-832E-5FCE0EE4242B}" type="sibTrans" cxnId="{FEEAF4D3-053D-4ADC-8908-A2DF940B39A2}">
      <dgm:prSet/>
      <dgm:spPr/>
      <dgm:t>
        <a:bodyPr/>
        <a:lstStyle/>
        <a:p>
          <a:endParaRPr lang="en-US"/>
        </a:p>
      </dgm:t>
    </dgm:pt>
    <dgm:pt modelId="{D8166913-AC6A-4FE4-AF63-27E2F44E5228}">
      <dgm:prSet phldrT="[Text]" custT="1"/>
      <dgm:spPr/>
      <dgm:t>
        <a:bodyPr/>
        <a:lstStyle/>
        <a:p>
          <a:endParaRPr lang="en-US" sz="1400" b="1" dirty="0"/>
        </a:p>
      </dgm:t>
    </dgm:pt>
    <dgm:pt modelId="{1D65BF23-9CCB-4780-8A16-361249417F2B}" type="parTrans" cxnId="{41C4C8FB-FB40-4B70-82B4-E600685B7075}">
      <dgm:prSet/>
      <dgm:spPr/>
      <dgm:t>
        <a:bodyPr/>
        <a:lstStyle/>
        <a:p>
          <a:endParaRPr lang="en-US"/>
        </a:p>
      </dgm:t>
    </dgm:pt>
    <dgm:pt modelId="{6612E2A4-0DA8-46A7-8DA8-B7CA5BBB3935}" type="sibTrans" cxnId="{41C4C8FB-FB40-4B70-82B4-E600685B7075}">
      <dgm:prSet/>
      <dgm:spPr/>
      <dgm:t>
        <a:bodyPr/>
        <a:lstStyle/>
        <a:p>
          <a:endParaRPr lang="en-US"/>
        </a:p>
      </dgm:t>
    </dgm:pt>
    <dgm:pt modelId="{92C32E28-81EB-4459-A8DF-23C6372620D7}">
      <dgm:prSet phldrT="[Text]" custT="1"/>
      <dgm:spPr/>
      <dgm:t>
        <a:bodyPr/>
        <a:lstStyle/>
        <a:p>
          <a:r>
            <a:rPr lang="en-US" sz="1400" b="1" dirty="0" smtClean="0">
              <a:latin typeface="Century Gothic" panose="020B0502020202020204" pitchFamily="34" charset="0"/>
            </a:rPr>
            <a:t>DOTs and MPOs need assistance in advancing projects that connect or reconnect communities. Through modification of traditional project planning, development &amp; design approaches, transportation practitioners can better exercise judgement to improve community connections to meet both project and system objectives. </a:t>
          </a:r>
          <a:endParaRPr lang="en-US" sz="1400" b="1" dirty="0"/>
        </a:p>
      </dgm:t>
    </dgm:pt>
    <dgm:pt modelId="{5EFF747D-BCA7-4DE2-ABBC-6A71B3D46647}" type="parTrans" cxnId="{2040DDBC-F999-4519-BA40-0882DA822254}">
      <dgm:prSet/>
      <dgm:spPr/>
      <dgm:t>
        <a:bodyPr/>
        <a:lstStyle/>
        <a:p>
          <a:endParaRPr lang="en-US"/>
        </a:p>
      </dgm:t>
    </dgm:pt>
    <dgm:pt modelId="{1D193408-72CB-4BCF-9D5B-C6FC6DBEBC0D}" type="sibTrans" cxnId="{2040DDBC-F999-4519-BA40-0882DA822254}">
      <dgm:prSet/>
      <dgm:spPr/>
      <dgm:t>
        <a:bodyPr/>
        <a:lstStyle/>
        <a:p>
          <a:endParaRPr lang="en-US"/>
        </a:p>
      </dgm:t>
    </dgm:pt>
    <dgm:pt modelId="{50C5F07B-0E8B-4DD3-99DF-A7B70BDEE90A}" type="pres">
      <dgm:prSet presAssocID="{30AEC386-2F8E-406F-A524-C68B14C272B9}" presName="linearFlow" presStyleCnt="0">
        <dgm:presLayoutVars>
          <dgm:dir/>
          <dgm:animLvl val="lvl"/>
          <dgm:resizeHandles val="exact"/>
        </dgm:presLayoutVars>
      </dgm:prSet>
      <dgm:spPr/>
      <dgm:t>
        <a:bodyPr/>
        <a:lstStyle/>
        <a:p>
          <a:endParaRPr lang="en-US"/>
        </a:p>
      </dgm:t>
    </dgm:pt>
    <dgm:pt modelId="{3E5BD7EE-4802-471E-853D-C71AA9C1E0AA}" type="pres">
      <dgm:prSet presAssocID="{E7864BEB-7F72-4C69-AFD4-21EE8704E762}" presName="composite" presStyleCnt="0"/>
      <dgm:spPr/>
    </dgm:pt>
    <dgm:pt modelId="{16F8829B-3CAD-42E1-8621-2F8C6FE7564E}" type="pres">
      <dgm:prSet presAssocID="{E7864BEB-7F72-4C69-AFD4-21EE8704E762}" presName="parentText" presStyleLbl="alignNode1" presStyleIdx="0" presStyleCnt="4">
        <dgm:presLayoutVars>
          <dgm:chMax val="1"/>
          <dgm:bulletEnabled val="1"/>
        </dgm:presLayoutVars>
      </dgm:prSet>
      <dgm:spPr/>
      <dgm:t>
        <a:bodyPr/>
        <a:lstStyle/>
        <a:p>
          <a:endParaRPr lang="en-US"/>
        </a:p>
      </dgm:t>
    </dgm:pt>
    <dgm:pt modelId="{9E584E67-F9CD-4CB5-9849-EEC4EA51D72C}" type="pres">
      <dgm:prSet presAssocID="{E7864BEB-7F72-4C69-AFD4-21EE8704E762}" presName="descendantText" presStyleLbl="alignAcc1" presStyleIdx="0" presStyleCnt="4" custScaleX="99169" custScaleY="133191">
        <dgm:presLayoutVars>
          <dgm:bulletEnabled val="1"/>
        </dgm:presLayoutVars>
      </dgm:prSet>
      <dgm:spPr/>
      <dgm:t>
        <a:bodyPr/>
        <a:lstStyle/>
        <a:p>
          <a:endParaRPr lang="en-US"/>
        </a:p>
      </dgm:t>
    </dgm:pt>
    <dgm:pt modelId="{FFA62D2A-4925-4429-8C8E-53A1BF837941}" type="pres">
      <dgm:prSet presAssocID="{C3EEA88A-A32F-494B-9AD6-8191AD7927C8}" presName="sp" presStyleCnt="0"/>
      <dgm:spPr/>
    </dgm:pt>
    <dgm:pt modelId="{B17CC203-7F5C-48BC-B8C4-5F58775008B7}" type="pres">
      <dgm:prSet presAssocID="{9A6A122D-4E1A-4251-938F-ABECB797B125}" presName="composite" presStyleCnt="0"/>
      <dgm:spPr/>
    </dgm:pt>
    <dgm:pt modelId="{AEF62BC9-3234-4D42-AF7E-0BEF62AB1B33}" type="pres">
      <dgm:prSet presAssocID="{9A6A122D-4E1A-4251-938F-ABECB797B125}" presName="parentText" presStyleLbl="alignNode1" presStyleIdx="1" presStyleCnt="4" custLinFactNeighborY="-21750">
        <dgm:presLayoutVars>
          <dgm:chMax val="1"/>
          <dgm:bulletEnabled val="1"/>
        </dgm:presLayoutVars>
      </dgm:prSet>
      <dgm:spPr/>
      <dgm:t>
        <a:bodyPr/>
        <a:lstStyle/>
        <a:p>
          <a:endParaRPr lang="en-US"/>
        </a:p>
      </dgm:t>
    </dgm:pt>
    <dgm:pt modelId="{2126AD06-567C-4834-AEE1-3170FEBE2C89}" type="pres">
      <dgm:prSet presAssocID="{9A6A122D-4E1A-4251-938F-ABECB797B125}" presName="descendantText" presStyleLbl="alignAcc1" presStyleIdx="1" presStyleCnt="4" custLinFactNeighborX="-114" custLinFactNeighborY="-20685">
        <dgm:presLayoutVars>
          <dgm:bulletEnabled val="1"/>
        </dgm:presLayoutVars>
      </dgm:prSet>
      <dgm:spPr/>
      <dgm:t>
        <a:bodyPr/>
        <a:lstStyle/>
        <a:p>
          <a:endParaRPr lang="en-US"/>
        </a:p>
      </dgm:t>
    </dgm:pt>
    <dgm:pt modelId="{BF27CC69-6308-4F50-BDFC-27600AC95AB4}" type="pres">
      <dgm:prSet presAssocID="{FA4A3956-6D95-4455-A74F-2FA1A8219D52}" presName="sp" presStyleCnt="0"/>
      <dgm:spPr/>
    </dgm:pt>
    <dgm:pt modelId="{EAD2C12B-E74A-48B8-A482-ABF19476CD34}" type="pres">
      <dgm:prSet presAssocID="{139546B7-F0DD-4F90-9A73-D7C7F83709FC}" presName="composite" presStyleCnt="0"/>
      <dgm:spPr/>
    </dgm:pt>
    <dgm:pt modelId="{71972FA5-7CB1-4B87-820D-42ED3F00C75B}" type="pres">
      <dgm:prSet presAssocID="{139546B7-F0DD-4F90-9A73-D7C7F83709FC}" presName="parentText" presStyleLbl="alignNode1" presStyleIdx="2" presStyleCnt="4" custLinFactNeighborX="-1203" custLinFactNeighborY="-45628">
        <dgm:presLayoutVars>
          <dgm:chMax val="1"/>
          <dgm:bulletEnabled val="1"/>
        </dgm:presLayoutVars>
      </dgm:prSet>
      <dgm:spPr/>
      <dgm:t>
        <a:bodyPr/>
        <a:lstStyle/>
        <a:p>
          <a:endParaRPr lang="en-US"/>
        </a:p>
      </dgm:t>
    </dgm:pt>
    <dgm:pt modelId="{A8530565-816B-4850-B1FA-3736666787CD}" type="pres">
      <dgm:prSet presAssocID="{139546B7-F0DD-4F90-9A73-D7C7F83709FC}" presName="descendantText" presStyleLbl="alignAcc1" presStyleIdx="2" presStyleCnt="4" custLinFactNeighborX="-114" custLinFactNeighborY="-60812">
        <dgm:presLayoutVars>
          <dgm:bulletEnabled val="1"/>
        </dgm:presLayoutVars>
      </dgm:prSet>
      <dgm:spPr/>
      <dgm:t>
        <a:bodyPr/>
        <a:lstStyle/>
        <a:p>
          <a:endParaRPr lang="en-US"/>
        </a:p>
      </dgm:t>
    </dgm:pt>
    <dgm:pt modelId="{FC49BE8B-636E-4D0C-B206-EF47E52A1615}" type="pres">
      <dgm:prSet presAssocID="{10C5CDB3-F6E9-4F64-94F9-2EE67F861DA6}" presName="sp" presStyleCnt="0"/>
      <dgm:spPr/>
    </dgm:pt>
    <dgm:pt modelId="{7FB73D21-7452-4B41-983C-A0CB055C88A2}" type="pres">
      <dgm:prSet presAssocID="{259C0ABA-0208-4A57-9FD9-39132B44A9F5}" presName="composite" presStyleCnt="0"/>
      <dgm:spPr/>
    </dgm:pt>
    <dgm:pt modelId="{378FF5DF-7C19-4213-A92B-D62173D8A432}" type="pres">
      <dgm:prSet presAssocID="{259C0ABA-0208-4A57-9FD9-39132B44A9F5}" presName="parentText" presStyleLbl="alignNode1" presStyleIdx="3" presStyleCnt="4" custLinFactNeighborX="-1203" custLinFactNeighborY="-67523">
        <dgm:presLayoutVars>
          <dgm:chMax val="1"/>
          <dgm:bulletEnabled val="1"/>
        </dgm:presLayoutVars>
      </dgm:prSet>
      <dgm:spPr/>
      <dgm:t>
        <a:bodyPr/>
        <a:lstStyle/>
        <a:p>
          <a:endParaRPr lang="en-US"/>
        </a:p>
      </dgm:t>
    </dgm:pt>
    <dgm:pt modelId="{39B2276C-C832-4189-8AC0-B9BF95EDB19E}" type="pres">
      <dgm:prSet presAssocID="{259C0ABA-0208-4A57-9FD9-39132B44A9F5}" presName="descendantText" presStyleLbl="alignAcc1" presStyleIdx="3" presStyleCnt="4" custLinFactNeighborX="-114" custLinFactNeighborY="-99979">
        <dgm:presLayoutVars>
          <dgm:bulletEnabled val="1"/>
        </dgm:presLayoutVars>
      </dgm:prSet>
      <dgm:spPr/>
      <dgm:t>
        <a:bodyPr/>
        <a:lstStyle/>
        <a:p>
          <a:endParaRPr lang="en-US"/>
        </a:p>
      </dgm:t>
    </dgm:pt>
  </dgm:ptLst>
  <dgm:cxnLst>
    <dgm:cxn modelId="{FEEAF4D3-053D-4ADC-8908-A2DF940B39A2}" srcId="{259C0ABA-0208-4A57-9FD9-39132B44A9F5}" destId="{D0263FC4-4C43-4E69-98F3-CADA3BCC7EA0}" srcOrd="0" destOrd="0" parTransId="{BF69E582-D3D9-46B9-8559-11B7524C3EEB}" sibTransId="{D06D038C-7EEE-4268-832E-5FCE0EE4242B}"/>
    <dgm:cxn modelId="{11CDD8B6-F760-43B6-986A-B8C832A60D4A}" type="presOf" srcId="{30AEC386-2F8E-406F-A524-C68B14C272B9}" destId="{50C5F07B-0E8B-4DD3-99DF-A7B70BDEE90A}" srcOrd="0" destOrd="0" presId="urn:microsoft.com/office/officeart/2005/8/layout/chevron2"/>
    <dgm:cxn modelId="{2040DDBC-F999-4519-BA40-0882DA822254}" srcId="{E7864BEB-7F72-4C69-AFD4-21EE8704E762}" destId="{92C32E28-81EB-4459-A8DF-23C6372620D7}" srcOrd="1" destOrd="0" parTransId="{5EFF747D-BCA7-4DE2-ABBC-6A71B3D46647}" sibTransId="{1D193408-72CB-4BCF-9D5B-C6FC6DBEBC0D}"/>
    <dgm:cxn modelId="{27C55352-2702-4DBE-94DD-607915395906}" type="presOf" srcId="{E7864BEB-7F72-4C69-AFD4-21EE8704E762}" destId="{16F8829B-3CAD-42E1-8621-2F8C6FE7564E}" srcOrd="0" destOrd="0" presId="urn:microsoft.com/office/officeart/2005/8/layout/chevron2"/>
    <dgm:cxn modelId="{2046C8FE-F47C-4727-8F11-C2FD6C559084}" srcId="{30AEC386-2F8E-406F-A524-C68B14C272B9}" destId="{9A6A122D-4E1A-4251-938F-ABECB797B125}" srcOrd="1" destOrd="0" parTransId="{B2BA82C2-1E8C-44C9-AEA4-34C5CC6907D8}" sibTransId="{FA4A3956-6D95-4455-A74F-2FA1A8219D52}"/>
    <dgm:cxn modelId="{75294BF7-A6B7-4F30-8BE2-AD063DE6F02D}" type="presOf" srcId="{91461F7A-8FB7-4ADF-9B37-CA06B9E3841A}" destId="{2126AD06-567C-4834-AEE1-3170FEBE2C89}" srcOrd="0" destOrd="0" presId="urn:microsoft.com/office/officeart/2005/8/layout/chevron2"/>
    <dgm:cxn modelId="{824200BD-C021-424A-BC74-CEA81688DC33}" type="presOf" srcId="{9A6A122D-4E1A-4251-938F-ABECB797B125}" destId="{AEF62BC9-3234-4D42-AF7E-0BEF62AB1B33}" srcOrd="0" destOrd="0" presId="urn:microsoft.com/office/officeart/2005/8/layout/chevron2"/>
    <dgm:cxn modelId="{4E9F3B55-B9FD-4A65-9322-8D167F39E98E}" srcId="{9A6A122D-4E1A-4251-938F-ABECB797B125}" destId="{91461F7A-8FB7-4ADF-9B37-CA06B9E3841A}" srcOrd="0" destOrd="0" parTransId="{5D8F43CC-C5FC-42A6-85B0-377290AC847D}" sibTransId="{646A4230-5BCE-498B-8C1B-99DAF7455ECF}"/>
    <dgm:cxn modelId="{33CB050F-BA67-4FE4-8764-4DC8E57D563A}" type="presOf" srcId="{D8166913-AC6A-4FE4-AF63-27E2F44E5228}" destId="{9E584E67-F9CD-4CB5-9849-EEC4EA51D72C}" srcOrd="0" destOrd="0" presId="urn:microsoft.com/office/officeart/2005/8/layout/chevron2"/>
    <dgm:cxn modelId="{7A242ED9-9D1A-415E-9711-9C935BA1736A}" srcId="{30AEC386-2F8E-406F-A524-C68B14C272B9}" destId="{139546B7-F0DD-4F90-9A73-D7C7F83709FC}" srcOrd="2" destOrd="0" parTransId="{FA21B3FE-8F7F-49C4-BAEC-A3335FEE0127}" sibTransId="{10C5CDB3-F6E9-4F64-94F9-2EE67F861DA6}"/>
    <dgm:cxn modelId="{B0A8F0A7-E8EC-4DBF-B985-F876A660449F}" type="presOf" srcId="{D0263FC4-4C43-4E69-98F3-CADA3BCC7EA0}" destId="{39B2276C-C832-4189-8AC0-B9BF95EDB19E}" srcOrd="0" destOrd="0" presId="urn:microsoft.com/office/officeart/2005/8/layout/chevron2"/>
    <dgm:cxn modelId="{4B564DB3-BFCA-44ED-8837-C7A929146CD9}" srcId="{30AEC386-2F8E-406F-A524-C68B14C272B9}" destId="{259C0ABA-0208-4A57-9FD9-39132B44A9F5}" srcOrd="3" destOrd="0" parTransId="{FB1EB67F-417F-47D1-8B5B-4D78E9793DAC}" sibTransId="{A703151A-D660-46D5-BF4C-8DBBC5AE2C41}"/>
    <dgm:cxn modelId="{C83601FD-9A1D-4D40-BDB7-9812F1645F8C}" type="presOf" srcId="{7AA5D5AB-54D0-4E4E-8CE0-8483B6136B0F}" destId="{A8530565-816B-4850-B1FA-3736666787CD}" srcOrd="0" destOrd="0" presId="urn:microsoft.com/office/officeart/2005/8/layout/chevron2"/>
    <dgm:cxn modelId="{41C4C8FB-FB40-4B70-82B4-E600685B7075}" srcId="{E7864BEB-7F72-4C69-AFD4-21EE8704E762}" destId="{D8166913-AC6A-4FE4-AF63-27E2F44E5228}" srcOrd="0" destOrd="0" parTransId="{1D65BF23-9CCB-4780-8A16-361249417F2B}" sibTransId="{6612E2A4-0DA8-46A7-8DA8-B7CA5BBB3935}"/>
    <dgm:cxn modelId="{93C2E97F-FDBC-4FD5-ABCF-9B600BE5D901}" type="presOf" srcId="{259C0ABA-0208-4A57-9FD9-39132B44A9F5}" destId="{378FF5DF-7C19-4213-A92B-D62173D8A432}" srcOrd="0" destOrd="0" presId="urn:microsoft.com/office/officeart/2005/8/layout/chevron2"/>
    <dgm:cxn modelId="{85F09283-4D63-4F4A-94A4-6FC26C9CE956}" srcId="{139546B7-F0DD-4F90-9A73-D7C7F83709FC}" destId="{7AA5D5AB-54D0-4E4E-8CE0-8483B6136B0F}" srcOrd="0" destOrd="0" parTransId="{7AB8141E-6050-41BE-B0E5-2A5E5CE2FCC6}" sibTransId="{843230E5-1DB5-4084-AFE9-B44662D1B94B}"/>
    <dgm:cxn modelId="{B1FE9609-4707-4175-A0B2-7059B035C1E1}" type="presOf" srcId="{139546B7-F0DD-4F90-9A73-D7C7F83709FC}" destId="{71972FA5-7CB1-4B87-820D-42ED3F00C75B}" srcOrd="0" destOrd="0" presId="urn:microsoft.com/office/officeart/2005/8/layout/chevron2"/>
    <dgm:cxn modelId="{2C0AE8AB-7AB8-42D5-BD3D-8AC1EC181C51}" srcId="{30AEC386-2F8E-406F-A524-C68B14C272B9}" destId="{E7864BEB-7F72-4C69-AFD4-21EE8704E762}" srcOrd="0" destOrd="0" parTransId="{7447CF95-C52F-467D-8A28-1D64EBFF308C}" sibTransId="{C3EEA88A-A32F-494B-9AD6-8191AD7927C8}"/>
    <dgm:cxn modelId="{1417D76E-9E0C-4325-8D23-741A8087FEB1}" type="presOf" srcId="{92C32E28-81EB-4459-A8DF-23C6372620D7}" destId="{9E584E67-F9CD-4CB5-9849-EEC4EA51D72C}" srcOrd="0" destOrd="1" presId="urn:microsoft.com/office/officeart/2005/8/layout/chevron2"/>
    <dgm:cxn modelId="{78AA3D11-5DC1-4E81-A720-4A44F2A7BFC9}" type="presParOf" srcId="{50C5F07B-0E8B-4DD3-99DF-A7B70BDEE90A}" destId="{3E5BD7EE-4802-471E-853D-C71AA9C1E0AA}" srcOrd="0" destOrd="0" presId="urn:microsoft.com/office/officeart/2005/8/layout/chevron2"/>
    <dgm:cxn modelId="{CAEF3BC3-BDC3-4848-9031-8023BAF18EE2}" type="presParOf" srcId="{3E5BD7EE-4802-471E-853D-C71AA9C1E0AA}" destId="{16F8829B-3CAD-42E1-8621-2F8C6FE7564E}" srcOrd="0" destOrd="0" presId="urn:microsoft.com/office/officeart/2005/8/layout/chevron2"/>
    <dgm:cxn modelId="{FE4CE2A2-10F1-46A7-BE07-9D7DCF473A8D}" type="presParOf" srcId="{3E5BD7EE-4802-471E-853D-C71AA9C1E0AA}" destId="{9E584E67-F9CD-4CB5-9849-EEC4EA51D72C}" srcOrd="1" destOrd="0" presId="urn:microsoft.com/office/officeart/2005/8/layout/chevron2"/>
    <dgm:cxn modelId="{087509D9-281E-40BE-BEED-BAD5DF7C04E2}" type="presParOf" srcId="{50C5F07B-0E8B-4DD3-99DF-A7B70BDEE90A}" destId="{FFA62D2A-4925-4429-8C8E-53A1BF837941}" srcOrd="1" destOrd="0" presId="urn:microsoft.com/office/officeart/2005/8/layout/chevron2"/>
    <dgm:cxn modelId="{723A7254-BC23-4FC9-AC6B-13DC6C3BBB6E}" type="presParOf" srcId="{50C5F07B-0E8B-4DD3-99DF-A7B70BDEE90A}" destId="{B17CC203-7F5C-48BC-B8C4-5F58775008B7}" srcOrd="2" destOrd="0" presId="urn:microsoft.com/office/officeart/2005/8/layout/chevron2"/>
    <dgm:cxn modelId="{1F33DF1A-FC41-4AE8-A3D1-E7C2678AE094}" type="presParOf" srcId="{B17CC203-7F5C-48BC-B8C4-5F58775008B7}" destId="{AEF62BC9-3234-4D42-AF7E-0BEF62AB1B33}" srcOrd="0" destOrd="0" presId="urn:microsoft.com/office/officeart/2005/8/layout/chevron2"/>
    <dgm:cxn modelId="{FF079A5D-C9C4-4D4A-B0AC-2A91F7517857}" type="presParOf" srcId="{B17CC203-7F5C-48BC-B8C4-5F58775008B7}" destId="{2126AD06-567C-4834-AEE1-3170FEBE2C89}" srcOrd="1" destOrd="0" presId="urn:microsoft.com/office/officeart/2005/8/layout/chevron2"/>
    <dgm:cxn modelId="{BB228F21-0F39-46C9-8D44-E9C6C2B18CFD}" type="presParOf" srcId="{50C5F07B-0E8B-4DD3-99DF-A7B70BDEE90A}" destId="{BF27CC69-6308-4F50-BDFC-27600AC95AB4}" srcOrd="3" destOrd="0" presId="urn:microsoft.com/office/officeart/2005/8/layout/chevron2"/>
    <dgm:cxn modelId="{4405D469-32ED-47E0-AF65-E1EA07EE0566}" type="presParOf" srcId="{50C5F07B-0E8B-4DD3-99DF-A7B70BDEE90A}" destId="{EAD2C12B-E74A-48B8-A482-ABF19476CD34}" srcOrd="4" destOrd="0" presId="urn:microsoft.com/office/officeart/2005/8/layout/chevron2"/>
    <dgm:cxn modelId="{85CBB113-1E13-4650-AEFF-6CD8AE2F2C7E}" type="presParOf" srcId="{EAD2C12B-E74A-48B8-A482-ABF19476CD34}" destId="{71972FA5-7CB1-4B87-820D-42ED3F00C75B}" srcOrd="0" destOrd="0" presId="urn:microsoft.com/office/officeart/2005/8/layout/chevron2"/>
    <dgm:cxn modelId="{2AA96C03-F4C3-49EA-AD32-C3D39673E6A4}" type="presParOf" srcId="{EAD2C12B-E74A-48B8-A482-ABF19476CD34}" destId="{A8530565-816B-4850-B1FA-3736666787CD}" srcOrd="1" destOrd="0" presId="urn:microsoft.com/office/officeart/2005/8/layout/chevron2"/>
    <dgm:cxn modelId="{167768CA-9A06-4F98-B8FE-4E2D5CD6BF82}" type="presParOf" srcId="{50C5F07B-0E8B-4DD3-99DF-A7B70BDEE90A}" destId="{FC49BE8B-636E-4D0C-B206-EF47E52A1615}" srcOrd="5" destOrd="0" presId="urn:microsoft.com/office/officeart/2005/8/layout/chevron2"/>
    <dgm:cxn modelId="{129BB118-27EE-4D5B-BDFE-3A7AEE13EC7B}" type="presParOf" srcId="{50C5F07B-0E8B-4DD3-99DF-A7B70BDEE90A}" destId="{7FB73D21-7452-4B41-983C-A0CB055C88A2}" srcOrd="6" destOrd="0" presId="urn:microsoft.com/office/officeart/2005/8/layout/chevron2"/>
    <dgm:cxn modelId="{46CA2374-F928-449C-8AF8-950069B74E73}" type="presParOf" srcId="{7FB73D21-7452-4B41-983C-A0CB055C88A2}" destId="{378FF5DF-7C19-4213-A92B-D62173D8A432}" srcOrd="0" destOrd="0" presId="urn:microsoft.com/office/officeart/2005/8/layout/chevron2"/>
    <dgm:cxn modelId="{96FE0429-8576-4092-B49C-BB5AB52DF75D}" type="presParOf" srcId="{7FB73D21-7452-4B41-983C-A0CB055C88A2}" destId="{39B2276C-C832-4189-8AC0-B9BF95EDB19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FEEA8-7E34-4CB8-9403-82C676FF9E73}">
      <dsp:nvSpPr>
        <dsp:cNvPr id="0" name=""/>
        <dsp:cNvSpPr/>
      </dsp:nvSpPr>
      <dsp:spPr>
        <a:xfrm>
          <a:off x="609599" y="1669"/>
          <a:ext cx="2126604" cy="1465230"/>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76C6D-41D7-482C-AFEA-00E85163B87E}">
      <dsp:nvSpPr>
        <dsp:cNvPr id="0" name=""/>
        <dsp:cNvSpPr/>
      </dsp:nvSpPr>
      <dsp:spPr>
        <a:xfrm>
          <a:off x="609599" y="1466899"/>
          <a:ext cx="2126604"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rPr>
            <a:t>Provide More Transportation Choices</a:t>
          </a:r>
          <a:endParaRPr lang="en-US" sz="1600" kern="1200" dirty="0">
            <a:solidFill>
              <a:schemeClr val="tx1"/>
            </a:solidFill>
          </a:endParaRPr>
        </a:p>
      </dsp:txBody>
      <dsp:txXfrm>
        <a:off x="609599" y="1466899"/>
        <a:ext cx="2126604" cy="788970"/>
      </dsp:txXfrm>
    </dsp:sp>
    <dsp:sp modelId="{D68CA0A3-80EA-4FBB-8371-EDAED9F7C380}">
      <dsp:nvSpPr>
        <dsp:cNvPr id="0" name=""/>
        <dsp:cNvSpPr/>
      </dsp:nvSpPr>
      <dsp:spPr>
        <a:xfrm>
          <a:off x="3435989" y="1669"/>
          <a:ext cx="2126604" cy="1465230"/>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77E1EC-0E44-4C2B-B828-83E2880BEBD4}">
      <dsp:nvSpPr>
        <dsp:cNvPr id="0" name=""/>
        <dsp:cNvSpPr/>
      </dsp:nvSpPr>
      <dsp:spPr>
        <a:xfrm>
          <a:off x="3435989" y="1466899"/>
          <a:ext cx="2126604"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rPr>
            <a:t>Coordinate Policies and Leverage Investment</a:t>
          </a:r>
          <a:endParaRPr lang="en-US" sz="1600" kern="1200" dirty="0">
            <a:solidFill>
              <a:schemeClr val="tx1"/>
            </a:solidFill>
          </a:endParaRPr>
        </a:p>
      </dsp:txBody>
      <dsp:txXfrm>
        <a:off x="3435989" y="1466899"/>
        <a:ext cx="2126604" cy="788970"/>
      </dsp:txXfrm>
    </dsp:sp>
    <dsp:sp modelId="{47C695C2-570B-4259-98E9-202AF43CC915}">
      <dsp:nvSpPr>
        <dsp:cNvPr id="0" name=""/>
        <dsp:cNvSpPr/>
      </dsp:nvSpPr>
      <dsp:spPr>
        <a:xfrm>
          <a:off x="6255403" y="1669"/>
          <a:ext cx="2126604" cy="1465230"/>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22E47-6BB8-4D60-B181-B3067FAF5A5D}">
      <dsp:nvSpPr>
        <dsp:cNvPr id="0" name=""/>
        <dsp:cNvSpPr/>
      </dsp:nvSpPr>
      <dsp:spPr>
        <a:xfrm>
          <a:off x="6248406" y="1466899"/>
          <a:ext cx="2126604"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rPr>
            <a:t>Promote Equitable, Affordable Housing</a:t>
          </a:r>
          <a:endParaRPr lang="en-US" sz="1600" kern="1200" dirty="0">
            <a:solidFill>
              <a:schemeClr val="tx1"/>
            </a:solidFill>
          </a:endParaRPr>
        </a:p>
      </dsp:txBody>
      <dsp:txXfrm>
        <a:off x="6248406" y="1466899"/>
        <a:ext cx="2126604" cy="788970"/>
      </dsp:txXfrm>
    </dsp:sp>
    <dsp:sp modelId="{71B74BF4-3FD4-4542-B9C0-7D6DF42FA94C}">
      <dsp:nvSpPr>
        <dsp:cNvPr id="0" name=""/>
        <dsp:cNvSpPr/>
      </dsp:nvSpPr>
      <dsp:spPr>
        <a:xfrm>
          <a:off x="608238" y="2468530"/>
          <a:ext cx="2126604" cy="1465230"/>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1D7740-8374-4BFE-A010-1D3D9B426682}">
      <dsp:nvSpPr>
        <dsp:cNvPr id="0" name=""/>
        <dsp:cNvSpPr/>
      </dsp:nvSpPr>
      <dsp:spPr>
        <a:xfrm>
          <a:off x="608238" y="3933760"/>
          <a:ext cx="2126604"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rPr>
            <a:t>Enhance Economic Competitiveness</a:t>
          </a:r>
          <a:endParaRPr lang="en-US" sz="1600" kern="1200" dirty="0">
            <a:solidFill>
              <a:schemeClr val="tx1"/>
            </a:solidFill>
          </a:endParaRPr>
        </a:p>
      </dsp:txBody>
      <dsp:txXfrm>
        <a:off x="608238" y="3933760"/>
        <a:ext cx="2126604" cy="788970"/>
      </dsp:txXfrm>
    </dsp:sp>
    <dsp:sp modelId="{8F01FC5E-0D0C-4543-A431-F75F48525E51}">
      <dsp:nvSpPr>
        <dsp:cNvPr id="0" name=""/>
        <dsp:cNvSpPr/>
      </dsp:nvSpPr>
      <dsp:spPr>
        <a:xfrm>
          <a:off x="3435989" y="2468530"/>
          <a:ext cx="2126604" cy="1465230"/>
        </a:xfrm>
        <a:prstGeom prst="round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F6516-D91D-4CB1-B26C-A01CDD0DBCCB}">
      <dsp:nvSpPr>
        <dsp:cNvPr id="0" name=""/>
        <dsp:cNvSpPr/>
      </dsp:nvSpPr>
      <dsp:spPr>
        <a:xfrm>
          <a:off x="3435989" y="3933760"/>
          <a:ext cx="2126604"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rPr>
            <a:t>Support Existing Communities</a:t>
          </a:r>
          <a:endParaRPr lang="en-US" sz="1600" kern="1200" dirty="0">
            <a:solidFill>
              <a:schemeClr val="tx1"/>
            </a:solidFill>
          </a:endParaRPr>
        </a:p>
      </dsp:txBody>
      <dsp:txXfrm>
        <a:off x="3435989" y="3933760"/>
        <a:ext cx="2126604" cy="788970"/>
      </dsp:txXfrm>
    </dsp:sp>
    <dsp:sp modelId="{5F195CF2-AC6F-4C9E-A4AC-404EBFE72A70}">
      <dsp:nvSpPr>
        <dsp:cNvPr id="0" name=""/>
        <dsp:cNvSpPr/>
      </dsp:nvSpPr>
      <dsp:spPr>
        <a:xfrm>
          <a:off x="6255403" y="2468530"/>
          <a:ext cx="2126604" cy="1465230"/>
        </a:xfrm>
        <a:prstGeom prst="roundRect">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91E09D-9A1A-4F77-A6AB-EF4B489EB788}">
      <dsp:nvSpPr>
        <dsp:cNvPr id="0" name=""/>
        <dsp:cNvSpPr/>
      </dsp:nvSpPr>
      <dsp:spPr>
        <a:xfrm>
          <a:off x="5742785" y="3933760"/>
          <a:ext cx="3248813"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rPr>
            <a:t>Value Communities and Neighborhoods</a:t>
          </a:r>
          <a:endParaRPr lang="en-US" sz="1600" kern="1200" dirty="0">
            <a:solidFill>
              <a:schemeClr val="tx1"/>
            </a:solidFill>
          </a:endParaRPr>
        </a:p>
      </dsp:txBody>
      <dsp:txXfrm>
        <a:off x="5742785" y="3933760"/>
        <a:ext cx="3248813" cy="788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8829B-3CAD-42E1-8621-2F8C6FE7564E}">
      <dsp:nvSpPr>
        <dsp:cNvPr id="0" name=""/>
        <dsp:cNvSpPr/>
      </dsp:nvSpPr>
      <dsp:spPr>
        <a:xfrm rot="5400000">
          <a:off x="-213927" y="380591"/>
          <a:ext cx="1426180" cy="998326"/>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Why?</a:t>
          </a:r>
          <a:endParaRPr lang="en-US" sz="2200" kern="1200" dirty="0"/>
        </a:p>
      </dsp:txBody>
      <dsp:txXfrm rot="-5400000">
        <a:off x="0" y="665827"/>
        <a:ext cx="998326" cy="427854"/>
      </dsp:txXfrm>
    </dsp:sp>
    <dsp:sp modelId="{9E584E67-F9CD-4CB5-9849-EEC4EA51D72C}">
      <dsp:nvSpPr>
        <dsp:cNvPr id="0" name=""/>
        <dsp:cNvSpPr/>
      </dsp:nvSpPr>
      <dsp:spPr>
        <a:xfrm rot="5400000">
          <a:off x="3762297" y="-2723051"/>
          <a:ext cx="1234703" cy="6706447"/>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en-US" sz="1400" b="1" kern="1200" dirty="0"/>
        </a:p>
        <a:p>
          <a:pPr marL="114300" lvl="1" indent="-114300" algn="l" defTabSz="622300">
            <a:lnSpc>
              <a:spcPct val="90000"/>
            </a:lnSpc>
            <a:spcBef>
              <a:spcPct val="0"/>
            </a:spcBef>
            <a:spcAft>
              <a:spcPct val="15000"/>
            </a:spcAft>
            <a:buChar char="••"/>
          </a:pPr>
          <a:r>
            <a:rPr lang="en-US" sz="1400" b="1" kern="1200" dirty="0" smtClean="0">
              <a:latin typeface="Century Gothic" panose="020B0502020202020204" pitchFamily="34" charset="0"/>
            </a:rPr>
            <a:t>DOTs and MPOs need assistance in advancing projects that connect or reconnect communities. Through modification of traditional project planning, development &amp; design approaches, transportation practitioners can better exercise judgement to improve community connections to meet both project and system objectives. </a:t>
          </a:r>
          <a:endParaRPr lang="en-US" sz="1400" b="1" kern="1200" dirty="0"/>
        </a:p>
      </dsp:txBody>
      <dsp:txXfrm rot="-5400000">
        <a:off x="1026426" y="73093"/>
        <a:ext cx="6646174" cy="1114157"/>
      </dsp:txXfrm>
    </dsp:sp>
    <dsp:sp modelId="{AEF62BC9-3234-4D42-AF7E-0BEF62AB1B33}">
      <dsp:nvSpPr>
        <dsp:cNvPr id="0" name=""/>
        <dsp:cNvSpPr/>
      </dsp:nvSpPr>
      <dsp:spPr>
        <a:xfrm rot="5400000">
          <a:off x="-213927" y="1356778"/>
          <a:ext cx="1426180" cy="998326"/>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Aspects</a:t>
          </a:r>
          <a:endParaRPr lang="en-US" sz="2200" kern="1200" dirty="0"/>
        </a:p>
      </dsp:txBody>
      <dsp:txXfrm rot="-5400000">
        <a:off x="0" y="1642014"/>
        <a:ext cx="998326" cy="427854"/>
      </dsp:txXfrm>
    </dsp:sp>
    <dsp:sp modelId="{2126AD06-567C-4834-AEE1-3170FEBE2C89}">
      <dsp:nvSpPr>
        <dsp:cNvPr id="0" name=""/>
        <dsp:cNvSpPr/>
      </dsp:nvSpPr>
      <dsp:spPr>
        <a:xfrm rot="5400000">
          <a:off x="3908431" y="-1656522"/>
          <a:ext cx="927017" cy="6762645"/>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smtClean="0">
              <a:latin typeface="Century Gothic" panose="020B0502020202020204" pitchFamily="34" charset="0"/>
            </a:rPr>
            <a:t>Many cities have elevated and surface highways that have reached the end of their useful life. The timing is ripe to provide a national framework to consider removal and retrofit options to reconnect and revitalize urban cores and adjacent communities. </a:t>
          </a:r>
          <a:endParaRPr lang="en-US" sz="1400" b="1" kern="1200" dirty="0"/>
        </a:p>
      </dsp:txBody>
      <dsp:txXfrm rot="-5400000">
        <a:off x="990618" y="1306544"/>
        <a:ext cx="6717392" cy="836511"/>
      </dsp:txXfrm>
    </dsp:sp>
    <dsp:sp modelId="{71972FA5-7CB1-4B87-820D-42ED3F00C75B}">
      <dsp:nvSpPr>
        <dsp:cNvPr id="0" name=""/>
        <dsp:cNvSpPr/>
      </dsp:nvSpPr>
      <dsp:spPr>
        <a:xfrm rot="5400000">
          <a:off x="-213927" y="2302616"/>
          <a:ext cx="1426180" cy="998326"/>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Ready</a:t>
          </a:r>
          <a:endParaRPr lang="en-US" sz="2200" kern="1200" dirty="0"/>
        </a:p>
      </dsp:txBody>
      <dsp:txXfrm rot="-5400000">
        <a:off x="0" y="2587852"/>
        <a:ext cx="998326" cy="427854"/>
      </dsp:txXfrm>
    </dsp:sp>
    <dsp:sp modelId="{A8530565-816B-4850-B1FA-3736666787CD}">
      <dsp:nvSpPr>
        <dsp:cNvPr id="0" name=""/>
        <dsp:cNvSpPr/>
      </dsp:nvSpPr>
      <dsp:spPr>
        <a:xfrm rot="5400000">
          <a:off x="3908431" y="-742124"/>
          <a:ext cx="927017" cy="6762645"/>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smtClean="0">
              <a:latin typeface="Century Gothic" panose="020B0502020202020204" pitchFamily="34" charset="0"/>
            </a:rPr>
            <a:t>A number of states and MPOs have assessed the need to improve community connections that meet community, project, and system objectives. (Examples: I-71 capping, Columbus, OH; I-90 in Seattle, WA and Gibbs Street Bridge, Portland, OR).</a:t>
          </a:r>
          <a:endParaRPr lang="en-US" sz="1400" b="1" kern="1200" dirty="0"/>
        </a:p>
      </dsp:txBody>
      <dsp:txXfrm rot="-5400000">
        <a:off x="990618" y="2220942"/>
        <a:ext cx="6717392" cy="836511"/>
      </dsp:txXfrm>
    </dsp:sp>
    <dsp:sp modelId="{378FF5DF-7C19-4213-A92B-D62173D8A432}">
      <dsp:nvSpPr>
        <dsp:cNvPr id="0" name=""/>
        <dsp:cNvSpPr/>
      </dsp:nvSpPr>
      <dsp:spPr>
        <a:xfrm rot="5400000">
          <a:off x="-213927" y="3276735"/>
          <a:ext cx="1426180" cy="998326"/>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National</a:t>
          </a:r>
          <a:endParaRPr lang="en-US" sz="2200" kern="1200" dirty="0"/>
        </a:p>
      </dsp:txBody>
      <dsp:txXfrm rot="-5400000">
        <a:off x="0" y="3561971"/>
        <a:ext cx="998326" cy="427854"/>
      </dsp:txXfrm>
    </dsp:sp>
    <dsp:sp modelId="{39B2276C-C832-4189-8AC0-B9BF95EDB19E}">
      <dsp:nvSpPr>
        <dsp:cNvPr id="0" name=""/>
        <dsp:cNvSpPr/>
      </dsp:nvSpPr>
      <dsp:spPr>
        <a:xfrm rot="5400000">
          <a:off x="3908431" y="181171"/>
          <a:ext cx="927017" cy="6762645"/>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smtClean="0">
              <a:latin typeface="Century Gothic" panose="020B0502020202020204" pitchFamily="34" charset="0"/>
            </a:rPr>
            <a:t>Create visibility and awareness of the role transportation can play in supporting community revitalization efforts</a:t>
          </a:r>
          <a:endParaRPr lang="en-US" sz="1400" b="1" kern="1200" dirty="0"/>
        </a:p>
      </dsp:txBody>
      <dsp:txXfrm rot="-5400000">
        <a:off x="990618" y="3144238"/>
        <a:ext cx="6717392" cy="836511"/>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FFE73DB-4DC0-44D0-BCC0-96F92097C2F0}" type="datetimeFigureOut">
              <a:rPr lang="en-US" smtClean="0"/>
              <a:t>9/6/2016</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EBC2893-EB6C-4F51-9BE7-FFB60E579C49}" type="slidenum">
              <a:rPr lang="en-US" smtClean="0"/>
              <a:t>‹#›</a:t>
            </a:fld>
            <a:endParaRPr lang="en-US" dirty="0"/>
          </a:p>
        </p:txBody>
      </p:sp>
    </p:spTree>
    <p:extLst>
      <p:ext uri="{BB962C8B-B14F-4D97-AF65-F5344CB8AC3E}">
        <p14:creationId xmlns:p14="http://schemas.microsoft.com/office/powerpoint/2010/main" val="2671961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018A936-3B3B-4AD0-B630-50541C04D3AB}" type="datetimeFigureOut">
              <a:rPr lang="en-US" smtClean="0"/>
              <a:t>9/6/2016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FE33CDB-1A7D-4882-A6A5-EAA8790148EF}" type="slidenum">
              <a:rPr lang="en-US" smtClean="0"/>
              <a:t>‹#›</a:t>
            </a:fld>
            <a:endParaRPr lang="en-US" dirty="0"/>
          </a:p>
        </p:txBody>
      </p:sp>
    </p:spTree>
    <p:extLst>
      <p:ext uri="{BB962C8B-B14F-4D97-AF65-F5344CB8AC3E}">
        <p14:creationId xmlns:p14="http://schemas.microsoft.com/office/powerpoint/2010/main" val="1231595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Academy@dot.gov"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D927B-45CA-4A5D-81EA-57A2A28CFF73}"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114350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33CDB-1A7D-4882-A6A5-EAA8790148EF}" type="slidenum">
              <a:rPr lang="en-US" smtClean="0"/>
              <a:t>10</a:t>
            </a:fld>
            <a:endParaRPr lang="en-US" dirty="0"/>
          </a:p>
        </p:txBody>
      </p:sp>
    </p:spTree>
    <p:extLst>
      <p:ext uri="{BB962C8B-B14F-4D97-AF65-F5344CB8AC3E}">
        <p14:creationId xmlns:p14="http://schemas.microsoft.com/office/powerpoint/2010/main" val="45778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here’s the final product.   A roadway that is open and inviting for all modes.</a:t>
            </a:r>
          </a:p>
          <a:p>
            <a:endParaRPr lang="en-US" baseline="0" dirty="0" smtClean="0"/>
          </a:p>
          <a:p>
            <a:r>
              <a:rPr lang="en-US" dirty="0" smtClean="0"/>
              <a:t>Notice the Wave pattern surface treatment</a:t>
            </a:r>
            <a:r>
              <a:rPr lang="en-US" baseline="0" dirty="0" smtClean="0"/>
              <a:t> and coating on retaining walls.</a:t>
            </a:r>
          </a:p>
          <a:p>
            <a:r>
              <a:rPr lang="en-US" baseline="0" dirty="0" smtClean="0"/>
              <a:t>There's a Barnstone pattern surface treatment for the bridge abutments to replicate original railroad masonry.</a:t>
            </a:r>
          </a:p>
          <a:p>
            <a:r>
              <a:rPr lang="en-US" baseline="0" dirty="0" smtClean="0"/>
              <a:t>Increased vertical clearance for to remove the restriction for commercial vehicles</a:t>
            </a:r>
          </a:p>
          <a:p>
            <a:endParaRPr lang="en-US" baseline="0" dirty="0" smtClean="0"/>
          </a:p>
          <a:p>
            <a:r>
              <a:rPr lang="en-US" dirty="0" smtClean="0">
                <a:effectLst/>
              </a:rPr>
              <a:t>The redevelopment of Richmond Street as it runs north of Girard Avenue -- which carries cars, as well as the SEPTA Route 15 Trolley -- includes innovative tree plantings, energy-efficient lighting and bike lanes.</a:t>
            </a:r>
          </a:p>
          <a:p>
            <a:endParaRPr lang="en-US" dirty="0" smtClean="0">
              <a:effectLst/>
            </a:endParaRPr>
          </a:p>
          <a:p>
            <a:r>
              <a:rPr lang="en-US" dirty="0" smtClean="0">
                <a:effectLst/>
              </a:rPr>
              <a:t>The bike lanes will be painted green and will look something like this…</a:t>
            </a:r>
            <a:endParaRPr lang="en-US" dirty="0" smtClean="0"/>
          </a:p>
          <a:p>
            <a:r>
              <a:rPr lang="en-US" dirty="0" smtClean="0"/>
              <a:t>And</a:t>
            </a:r>
            <a:r>
              <a:rPr lang="en-US" baseline="0" dirty="0" smtClean="0"/>
              <a:t> here’s the final product.   A roadway that is open and inviting for all modes.</a:t>
            </a:r>
          </a:p>
          <a:p>
            <a:endParaRPr lang="en-US" baseline="0" dirty="0" smtClean="0"/>
          </a:p>
          <a:p>
            <a:r>
              <a:rPr lang="en-US" dirty="0" smtClean="0"/>
              <a:t>Notice the Wave pattern surface treatment</a:t>
            </a:r>
            <a:r>
              <a:rPr lang="en-US" baseline="0" dirty="0" smtClean="0"/>
              <a:t> and coating on retaining walls.</a:t>
            </a:r>
          </a:p>
          <a:p>
            <a:r>
              <a:rPr lang="en-US" baseline="0" dirty="0" smtClean="0"/>
              <a:t>There's a Barnstone pattern surface treatment for the bridge abutments to replicate original railroad masonry.</a:t>
            </a:r>
          </a:p>
          <a:p>
            <a:r>
              <a:rPr lang="en-US" baseline="0" dirty="0" smtClean="0"/>
              <a:t>Increased vertical clearance for to remove the restriction for commercial vehicles</a:t>
            </a:r>
          </a:p>
          <a:p>
            <a:endParaRPr lang="en-US" baseline="0" dirty="0" smtClean="0"/>
          </a:p>
          <a:p>
            <a:r>
              <a:rPr lang="en-US" dirty="0" smtClean="0">
                <a:effectLst/>
              </a:rPr>
              <a:t>The redevelopment of Richmond Street as it runs north of Girard Avenue -- which carries cars, as well as the SEPTA Route 15 Trolley -- includes innovative tree plantings, energy-efficient lighting and bike lanes.</a:t>
            </a:r>
          </a:p>
          <a:p>
            <a:endParaRPr lang="en-US" dirty="0" smtClean="0">
              <a:effectLst/>
            </a:endParaRPr>
          </a:p>
          <a:p>
            <a:r>
              <a:rPr lang="en-US" dirty="0" smtClean="0">
                <a:effectLst/>
              </a:rPr>
              <a:t>The bike lanes will be painted green and will look something like this…</a:t>
            </a:r>
            <a:endParaRPr lang="en-US" dirty="0" smtClean="0"/>
          </a:p>
          <a:p>
            <a:r>
              <a:rPr lang="en-US" dirty="0" smtClean="0"/>
              <a:t>And</a:t>
            </a:r>
            <a:r>
              <a:rPr lang="en-US" baseline="0" dirty="0" smtClean="0"/>
              <a:t> here’s the final product.   A roadway that is open and inviting for all modes.</a:t>
            </a:r>
          </a:p>
          <a:p>
            <a:endParaRPr lang="en-US" baseline="0" dirty="0" smtClean="0"/>
          </a:p>
          <a:p>
            <a:r>
              <a:rPr lang="en-US" dirty="0" smtClean="0"/>
              <a:t>Notice the Wave pattern surface treatment</a:t>
            </a:r>
            <a:r>
              <a:rPr lang="en-US" baseline="0" dirty="0" smtClean="0"/>
              <a:t> and coating on retaining walls.</a:t>
            </a:r>
          </a:p>
          <a:p>
            <a:r>
              <a:rPr lang="en-US" baseline="0" dirty="0" smtClean="0"/>
              <a:t>There's a Barnstone pattern surface treatment for the bridge abutments to replicate original railroad masonry.</a:t>
            </a:r>
          </a:p>
          <a:p>
            <a:r>
              <a:rPr lang="en-US" baseline="0" dirty="0" smtClean="0"/>
              <a:t>Increased vertical clearance for to remove the restriction for commercial vehicles</a:t>
            </a:r>
          </a:p>
          <a:p>
            <a:endParaRPr lang="en-US" baseline="0" dirty="0" smtClean="0"/>
          </a:p>
          <a:p>
            <a:r>
              <a:rPr lang="en-US" dirty="0" smtClean="0">
                <a:effectLst/>
              </a:rPr>
              <a:t>The redevelopment of Richmond Street as it runs north of Girard Avenue -- which carries cars, as well as the SEPTA Route 15 Trolley -- includes innovative tree plantings, energy-efficient lighting and bike lanes.</a:t>
            </a:r>
          </a:p>
          <a:p>
            <a:endParaRPr lang="en-US" dirty="0" smtClean="0">
              <a:effectLst/>
            </a:endParaRPr>
          </a:p>
          <a:p>
            <a:r>
              <a:rPr lang="en-US" dirty="0" smtClean="0">
                <a:effectLst/>
              </a:rPr>
              <a:t>The bike lanes will be painted green and will look something like this…</a:t>
            </a:r>
            <a:endParaRPr lang="en-US" dirty="0" smtClean="0"/>
          </a:p>
          <a:p>
            <a:endParaRPr lang="en-US" dirty="0"/>
          </a:p>
        </p:txBody>
      </p:sp>
      <p:sp>
        <p:nvSpPr>
          <p:cNvPr id="4" name="Slide Number Placeholder 3"/>
          <p:cNvSpPr>
            <a:spLocks noGrp="1"/>
          </p:cNvSpPr>
          <p:nvPr>
            <p:ph type="sldNum" sz="quarter" idx="10"/>
          </p:nvPr>
        </p:nvSpPr>
        <p:spPr/>
        <p:txBody>
          <a:bodyPr/>
          <a:lstStyle/>
          <a:p>
            <a:fld id="{FFE33CDB-1A7D-4882-A6A5-EAA8790148EF}" type="slidenum">
              <a:rPr lang="en-US" smtClean="0"/>
              <a:t>11</a:t>
            </a:fld>
            <a:endParaRPr lang="en-US" dirty="0"/>
          </a:p>
        </p:txBody>
      </p:sp>
    </p:spTree>
    <p:extLst>
      <p:ext uri="{BB962C8B-B14F-4D97-AF65-F5344CB8AC3E}">
        <p14:creationId xmlns:p14="http://schemas.microsoft.com/office/powerpoint/2010/main" val="295103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NEA-Art Bridges Pawtucket, RI </a:t>
            </a:r>
            <a:endParaRPr lang="en-US" dirty="0"/>
          </a:p>
        </p:txBody>
      </p:sp>
      <p:sp>
        <p:nvSpPr>
          <p:cNvPr id="4" name="Slide Number Placeholder 3"/>
          <p:cNvSpPr>
            <a:spLocks noGrp="1"/>
          </p:cNvSpPr>
          <p:nvPr>
            <p:ph type="sldNum" sz="quarter" idx="10"/>
          </p:nvPr>
        </p:nvSpPr>
        <p:spPr/>
        <p:txBody>
          <a:bodyPr/>
          <a:lstStyle/>
          <a:p>
            <a:fld id="{FFE33CDB-1A7D-4882-A6A5-EAA8790148EF}" type="slidenum">
              <a:rPr lang="en-US" smtClean="0"/>
              <a:t>12</a:t>
            </a:fld>
            <a:endParaRPr lang="en-US" dirty="0"/>
          </a:p>
        </p:txBody>
      </p:sp>
    </p:spTree>
    <p:extLst>
      <p:ext uri="{BB962C8B-B14F-4D97-AF65-F5344CB8AC3E}">
        <p14:creationId xmlns:p14="http://schemas.microsoft.com/office/powerpoint/2010/main" val="1054619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33CDB-1A7D-4882-A6A5-EAA8790148EF}" type="slidenum">
              <a:rPr lang="en-US" smtClean="0"/>
              <a:t>13</a:t>
            </a:fld>
            <a:endParaRPr lang="en-US" dirty="0"/>
          </a:p>
        </p:txBody>
      </p:sp>
    </p:spTree>
    <p:extLst>
      <p:ext uri="{BB962C8B-B14F-4D97-AF65-F5344CB8AC3E}">
        <p14:creationId xmlns:p14="http://schemas.microsoft.com/office/powerpoint/2010/main" val="4178453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33CDB-1A7D-4882-A6A5-EAA8790148EF}" type="slidenum">
              <a:rPr lang="en-US" smtClean="0"/>
              <a:t>14</a:t>
            </a:fld>
            <a:endParaRPr lang="en-US" dirty="0"/>
          </a:p>
        </p:txBody>
      </p:sp>
    </p:spTree>
    <p:extLst>
      <p:ext uri="{BB962C8B-B14F-4D97-AF65-F5344CB8AC3E}">
        <p14:creationId xmlns:p14="http://schemas.microsoft.com/office/powerpoint/2010/main" val="1708016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33CDB-1A7D-4882-A6A5-EAA8790148EF}" type="slidenum">
              <a:rPr lang="en-US" smtClean="0"/>
              <a:t>15</a:t>
            </a:fld>
            <a:endParaRPr lang="en-US" dirty="0"/>
          </a:p>
        </p:txBody>
      </p:sp>
    </p:spTree>
    <p:extLst>
      <p:ext uri="{BB962C8B-B14F-4D97-AF65-F5344CB8AC3E}">
        <p14:creationId xmlns:p14="http://schemas.microsoft.com/office/powerpoint/2010/main" val="1154873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33CDB-1A7D-4882-A6A5-EAA8790148EF}" type="slidenum">
              <a:rPr lang="en-US" smtClean="0"/>
              <a:t>16</a:t>
            </a:fld>
            <a:endParaRPr lang="en-US" dirty="0"/>
          </a:p>
        </p:txBody>
      </p:sp>
    </p:spTree>
    <p:extLst>
      <p:ext uri="{BB962C8B-B14F-4D97-AF65-F5344CB8AC3E}">
        <p14:creationId xmlns:p14="http://schemas.microsoft.com/office/powerpoint/2010/main" val="3439414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Context Sensitive Solutions (CSS) is a fundamental toolbox of principles and practices to help</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improve timeliness in delivery of transportation projects, and to improve the quality of projects</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by increasing sensitivity to the local and regional context in which a given project takes place. </a:t>
            </a:r>
            <a:r>
              <a:rPr lang="en-US" sz="1200" b="0" i="0" u="none" strike="noStrike" kern="1200" dirty="0" smtClean="0">
                <a:solidFill>
                  <a:schemeClr val="tx1"/>
                </a:solidFill>
                <a:latin typeface="+mn-lt"/>
                <a:ea typeface="+mn-ea"/>
                <a:cs typeface="+mn-cs"/>
              </a:rPr>
              <a:t> </a:t>
            </a:r>
            <a:endParaRPr lang="en-US" dirty="0" smtClean="0"/>
          </a:p>
          <a:p>
            <a:endParaRPr lang="en-US" dirty="0"/>
          </a:p>
          <a:p>
            <a:r>
              <a:rPr lang="en-US" dirty="0"/>
              <a:t>CSS principles :</a:t>
            </a:r>
          </a:p>
          <a:p>
            <a:pPr marL="171450" indent="-171450">
              <a:buFont typeface="Arial" panose="020B0604020202020204" pitchFamily="34" charset="0"/>
              <a:buChar char="•"/>
            </a:pPr>
            <a:r>
              <a:rPr lang="en-US" dirty="0"/>
              <a:t>Strive towards a shared stakeholder vision to provide a basis for decisions. </a:t>
            </a:r>
          </a:p>
          <a:p>
            <a:pPr marL="171450" indent="-171450">
              <a:buFont typeface="Arial" panose="020B0604020202020204" pitchFamily="34" charset="0"/>
              <a:buChar char="•"/>
            </a:pPr>
            <a:r>
              <a:rPr lang="en-US" dirty="0"/>
              <a:t>Demonstrate a comprehensive understanding of contexts. </a:t>
            </a:r>
          </a:p>
          <a:p>
            <a:pPr marL="171450" indent="-171450">
              <a:buFont typeface="Arial" panose="020B0604020202020204" pitchFamily="34" charset="0"/>
              <a:buChar char="•"/>
            </a:pPr>
            <a:r>
              <a:rPr lang="en-US" dirty="0"/>
              <a:t>Foster continuing communication and collaboration to achieve consensus. </a:t>
            </a:r>
          </a:p>
          <a:p>
            <a:pPr marL="171450" indent="-171450">
              <a:buFont typeface="Arial" panose="020B0604020202020204" pitchFamily="34" charset="0"/>
              <a:buChar char="•"/>
            </a:pPr>
            <a:r>
              <a:rPr lang="en-US" dirty="0"/>
              <a:t>Exercise flexibility and creativity to shape effective transportation solutions, while preserving and enhancing community and natural environments. </a:t>
            </a:r>
          </a:p>
          <a:p>
            <a:endParaRPr lang="en-US" dirty="0"/>
          </a:p>
          <a:p>
            <a:endParaRPr lang="en-US" dirty="0"/>
          </a:p>
        </p:txBody>
      </p:sp>
      <p:sp>
        <p:nvSpPr>
          <p:cNvPr id="4" name="Slide Number Placeholder 3"/>
          <p:cNvSpPr>
            <a:spLocks noGrp="1"/>
          </p:cNvSpPr>
          <p:nvPr>
            <p:ph type="sldNum" sz="quarter" idx="10"/>
          </p:nvPr>
        </p:nvSpPr>
        <p:spPr/>
        <p:txBody>
          <a:bodyPr/>
          <a:lstStyle/>
          <a:p>
            <a:fld id="{99FD927B-45CA-4A5D-81EA-57A2A28CFF73}" type="slidenum">
              <a:rPr lang="en-US" smtClean="0"/>
              <a:t>17</a:t>
            </a:fld>
            <a:endParaRPr lang="en-US" dirty="0"/>
          </a:p>
        </p:txBody>
      </p:sp>
    </p:spTree>
    <p:extLst>
      <p:ext uri="{BB962C8B-B14F-4D97-AF65-F5344CB8AC3E}">
        <p14:creationId xmlns:p14="http://schemas.microsoft.com/office/powerpoint/2010/main" val="1811283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big picture overview of Ladders, bullet points. </a:t>
            </a:r>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724382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57174">
              <a:defRPr/>
            </a:pPr>
            <a:r>
              <a:rPr lang="en-US" dirty="0" smtClean="0">
                <a:solidFill>
                  <a:prstClr val="black"/>
                </a:solidFill>
              </a:rPr>
              <a:t>DOT plays a critical role in connecting our communities to economic opportunity. Transportation infrastructure choices made at the Federal, State, and local levels can strengthen communities, create pathways to jobs, and improve the quality of life for all people in the United States. </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72438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33CDB-1A7D-4882-A6A5-EAA8790148EF}" type="slidenum">
              <a:rPr lang="en-US" smtClean="0"/>
              <a:t>2</a:t>
            </a:fld>
            <a:endParaRPr lang="en-US" dirty="0"/>
          </a:p>
        </p:txBody>
      </p:sp>
    </p:spTree>
    <p:extLst>
      <p:ext uri="{BB962C8B-B14F-4D97-AF65-F5344CB8AC3E}">
        <p14:creationId xmlns:p14="http://schemas.microsoft.com/office/powerpoint/2010/main" val="2026655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a:r>
              <a:rPr lang="en-US" b="1" dirty="0">
                <a:solidFill>
                  <a:prstClr val="black"/>
                </a:solidFill>
              </a:rPr>
              <a:t>LadderSTEP h</a:t>
            </a:r>
            <a:r>
              <a:rPr lang="en-US" b="1" dirty="0">
                <a:solidFill>
                  <a:srgbClr val="000066"/>
                </a:solidFill>
              </a:rPr>
              <a:t>elps cities advance transportation projects that revitalize, connect, and support access to economic opportunity.</a:t>
            </a:r>
          </a:p>
          <a:p>
            <a:pPr marL="342881" lvl="1" indent="-342881">
              <a:buFont typeface="Arial" panose="020B0604020202020204" pitchFamily="34" charset="0"/>
              <a:buChar char="•"/>
            </a:pPr>
            <a:r>
              <a:rPr lang="en-US" i="1" dirty="0"/>
              <a:t>Advance Transformative Investments</a:t>
            </a:r>
            <a:r>
              <a:rPr lang="en-US" dirty="0"/>
              <a:t>: Support the development of projects that help create jobs and spur smart growth economic development opportunities;</a:t>
            </a:r>
          </a:p>
          <a:p>
            <a:pPr marL="342881" lvl="1" indent="-342881">
              <a:buFont typeface="Arial" panose="020B0604020202020204" pitchFamily="34" charset="0"/>
              <a:buChar char="•"/>
            </a:pPr>
            <a:r>
              <a:rPr lang="en-US" i="1" dirty="0"/>
              <a:t>Foster Strategic Alliances</a:t>
            </a:r>
            <a:r>
              <a:rPr lang="en-US" dirty="0"/>
              <a:t>: Encourage public and private resources to facilitate project partnerships that are mutually beneficial and ensure that the long-term public interest is protected;</a:t>
            </a:r>
          </a:p>
          <a:p>
            <a:pPr marL="342881" lvl="1" indent="-342881">
              <a:buFont typeface="Arial" panose="020B0604020202020204" pitchFamily="34" charset="0"/>
              <a:buChar char="•"/>
            </a:pPr>
            <a:r>
              <a:rPr lang="en-US" i="1" dirty="0"/>
              <a:t>Strengthen Local Capacity</a:t>
            </a:r>
            <a:r>
              <a:rPr lang="en-US" dirty="0"/>
              <a:t>: Provide technical assistance to communities by sharing expertise in advancing federally-funded projects and informing communities about outside partners that could support project implementation. </a:t>
            </a:r>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724382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on slides</a:t>
            </a:r>
            <a:endParaRPr lang="en-US" dirty="0"/>
          </a:p>
        </p:txBody>
      </p:sp>
      <p:sp>
        <p:nvSpPr>
          <p:cNvPr id="4" name="Slide Number Placeholder 3"/>
          <p:cNvSpPr>
            <a:spLocks noGrp="1"/>
          </p:cNvSpPr>
          <p:nvPr>
            <p:ph type="sldNum" sz="quarter" idx="10"/>
          </p:nvPr>
        </p:nvSpPr>
        <p:spPr/>
        <p:txBody>
          <a:bodyPr/>
          <a:lstStyle/>
          <a:p>
            <a:fld id="{99FD927B-45CA-4A5D-81EA-57A2A28CFF73}" type="slidenum">
              <a:rPr lang="en-US" smtClean="0"/>
              <a:t>21</a:t>
            </a:fld>
            <a:endParaRPr lang="en-US" dirty="0"/>
          </a:p>
        </p:txBody>
      </p:sp>
    </p:spTree>
    <p:extLst>
      <p:ext uri="{BB962C8B-B14F-4D97-AF65-F5344CB8AC3E}">
        <p14:creationId xmlns:p14="http://schemas.microsoft.com/office/powerpoint/2010/main" val="3945538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a:r>
              <a:rPr lang="en-US" b="1" dirty="0">
                <a:solidFill>
                  <a:prstClr val="black"/>
                </a:solidFill>
              </a:rPr>
              <a:t>Safer People, Safer Streets Pedestrian and Bicycle Safety Initiative: </a:t>
            </a:r>
            <a:r>
              <a:rPr lang="en-US" b="1" dirty="0">
                <a:solidFill>
                  <a:srgbClr val="000066"/>
                </a:solidFill>
              </a:rPr>
              <a:t>Identifying and removing barriers to improve safety. </a:t>
            </a:r>
            <a:endParaRPr lang="en-US" dirty="0"/>
          </a:p>
          <a:p>
            <a:pPr marL="285734" indent="-285734">
              <a:buFont typeface="Arial" panose="020B0604020202020204" pitchFamily="34" charset="0"/>
              <a:buChar char="•"/>
            </a:pPr>
            <a:r>
              <a:rPr lang="en-US" dirty="0"/>
              <a:t>Mayors' Challenge for Safer People and Safer Streets, a call to action for city officials to advance safety and accessibility goals. </a:t>
            </a:r>
          </a:p>
          <a:p>
            <a:pPr marL="285734" indent="-285734">
              <a:buFont typeface="Arial" panose="020B0604020202020204" pitchFamily="34" charset="0"/>
              <a:buChar char="•"/>
            </a:pPr>
            <a:r>
              <a:rPr lang="en-US" dirty="0"/>
              <a:t>Road Safety Assessments, USDOT convened State, regional, and local transportation officials and stakeholders for on-the-ground safety assessments in every State.</a:t>
            </a:r>
          </a:p>
          <a:p>
            <a:pPr marL="285734" indent="-285734">
              <a:buFont typeface="Arial" panose="020B0604020202020204" pitchFamily="34" charset="0"/>
              <a:buChar char="•"/>
            </a:pPr>
            <a:r>
              <a:rPr lang="en-US" b="1" dirty="0" smtClean="0"/>
              <a:t>Road Safety for Transit Patrons Initiative  -</a:t>
            </a:r>
            <a:r>
              <a:rPr lang="en-US" dirty="0" smtClean="0"/>
              <a:t> Transit </a:t>
            </a:r>
            <a:r>
              <a:rPr lang="en-US" dirty="0"/>
              <a:t>agencies and their customers can often identify gaps in the transportation network, but they do not typically have the authority to fill those gaps. The Road Safety for Transit Patrons Initiative </a:t>
            </a:r>
            <a:r>
              <a:rPr lang="en-US" dirty="0" smtClean="0"/>
              <a:t>helps to bridge the gap between agencies that have responsibilities  for streets and  transit agencies.  This </a:t>
            </a:r>
            <a:r>
              <a:rPr lang="en-US" dirty="0"/>
              <a:t>effort will bring staff from FTA, FHWA and NHTSA – both headquarters and field offices – to provide technical assistance to local and regional planners, engineers, public safety officers and public works professionals who work for transit operators, State DOTs, MPOs, counties and cities. These practitioners, with the assistance of the Federal government, will interact across modes and disciplines, conduct targeted pedestrian and bicycle safety assessments around transit connections, develop best practices to improve safety for riders who access transit by foot, bike, or assistive mobility devices </a:t>
            </a:r>
            <a:r>
              <a:rPr lang="en-US" dirty="0" smtClean="0"/>
              <a:t>and </a:t>
            </a:r>
            <a:r>
              <a:rPr lang="en-US" dirty="0"/>
              <a:t>take steps to build networks of sidewalks, bikeways, crosswalks, signals, and other infrastructure that build safer, more enjoyable connections to our public transportation investments.</a:t>
            </a:r>
            <a:r>
              <a:rPr lang="en-US" dirty="0" smtClean="0"/>
              <a:t>. </a:t>
            </a:r>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724382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EPC Goals:</a:t>
            </a:r>
          </a:p>
          <a:p>
            <a:pPr marL="171441" indent="-171441">
              <a:buFont typeface="Arial" panose="020B0604020202020204" pitchFamily="34" charset="0"/>
              <a:buChar char="•"/>
            </a:pPr>
            <a:r>
              <a:rPr lang="en-US" dirty="0" smtClean="0"/>
              <a:t>Encourage communities to reimagine existing transportation projects via innovative and restorative infrastructure design that corrects past mistakes; reconnects people and neighborhoods to opportunity; and reinvigorates opportunity within communities.</a:t>
            </a:r>
          </a:p>
          <a:p>
            <a:pPr marL="171441" indent="-171441">
              <a:buFont typeface="Arial" panose="020B0604020202020204" pitchFamily="34" charset="0"/>
              <a:buChar char="•"/>
            </a:pPr>
            <a:r>
              <a:rPr lang="en-US" dirty="0" smtClean="0"/>
              <a:t>Empower communities and decisionmakers to work together to develop context-sensitive design solutions that reflect and incorporate the input of the people and communities they impact.</a:t>
            </a:r>
          </a:p>
          <a:p>
            <a:pPr marL="171441" indent="-171441">
              <a:buFont typeface="Arial" panose="020B0604020202020204" pitchFamily="34" charset="0"/>
              <a:buChar char="•"/>
            </a:pPr>
            <a:r>
              <a:rPr lang="en-US" dirty="0" smtClean="0"/>
              <a:t>In</a:t>
            </a:r>
            <a:r>
              <a:rPr lang="en-US" baseline="0" dirty="0" smtClean="0"/>
              <a:t> July  DOT</a:t>
            </a:r>
            <a:r>
              <a:rPr lang="en-US" dirty="0" smtClean="0"/>
              <a:t> held four community visioning design charrettes in Spokane, WA, Nashville, TN, Philadelphia, PA, and in the St-Paul-Minneapolis area. </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724382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608320" cy="4183380"/>
          </a:xfrm>
        </p:spPr>
        <p:txBody>
          <a:bodyPr/>
          <a:lstStyle/>
          <a:p>
            <a:pPr defTabSz="914350">
              <a:defRPr/>
            </a:pPr>
            <a:r>
              <a:rPr lang="en-US" dirty="0" smtClean="0"/>
              <a:t>Livability </a:t>
            </a:r>
            <a:r>
              <a:rPr lang="en-US" dirty="0"/>
              <a:t>is about tying the quality and location of transportation facilities to broader opportunities such as access to good jobs, affordable housing, quality schools, and safer streets and roads. </a:t>
            </a:r>
            <a:endParaRPr lang="en-US" dirty="0" smtClean="0"/>
          </a:p>
          <a:p>
            <a:pPr defTabSz="914350">
              <a:defRPr/>
            </a:pPr>
            <a:endParaRPr lang="en-US" dirty="0"/>
          </a:p>
          <a:p>
            <a:pPr defTabSz="914350">
              <a:defRPr/>
            </a:pPr>
            <a:r>
              <a:rPr lang="en-US" dirty="0" smtClean="0"/>
              <a:t>Six Principles:</a:t>
            </a:r>
          </a:p>
          <a:p>
            <a:pPr defTabSz="914350">
              <a:defRPr/>
            </a:pPr>
            <a:r>
              <a:rPr lang="en-US" dirty="0" smtClean="0"/>
              <a:t>Provide more transportation choices</a:t>
            </a:r>
          </a:p>
          <a:p>
            <a:pPr defTabSz="914350">
              <a:defRPr/>
            </a:pPr>
            <a:r>
              <a:rPr lang="en-US" dirty="0" smtClean="0"/>
              <a:t>Expand location and energy efficient housing choice</a:t>
            </a:r>
            <a:endParaRPr lang="en-US" dirty="0"/>
          </a:p>
          <a:p>
            <a:pPr defTabSz="914350">
              <a:defRPr/>
            </a:pPr>
            <a:r>
              <a:rPr lang="en-US" dirty="0" smtClean="0"/>
              <a:t>Improve economic competitiveness</a:t>
            </a:r>
          </a:p>
          <a:p>
            <a:pPr defTabSz="914350">
              <a:defRPr/>
            </a:pPr>
            <a:r>
              <a:rPr lang="en-US" dirty="0" smtClean="0"/>
              <a:t>Target federal funding towards  existing communities  (to advance livability) </a:t>
            </a:r>
          </a:p>
          <a:p>
            <a:pPr defTabSz="914350">
              <a:defRPr/>
            </a:pPr>
            <a:r>
              <a:rPr lang="en-US" dirty="0" smtClean="0"/>
              <a:t>Align federal policies and funding</a:t>
            </a:r>
          </a:p>
          <a:p>
            <a:pPr defTabSz="914350">
              <a:defRPr/>
            </a:pPr>
            <a:r>
              <a:rPr lang="en-US" dirty="0" smtClean="0"/>
              <a:t>Enhance the unique characteristics of all communities </a:t>
            </a:r>
          </a:p>
          <a:p>
            <a:pPr defTabSz="914350">
              <a:defRPr/>
            </a:pPr>
            <a:endParaRPr lang="en-US" dirty="0" smtClean="0"/>
          </a:p>
          <a:p>
            <a:pPr defTabSz="914350">
              <a:defRPr/>
            </a:pPr>
            <a:r>
              <a:rPr lang="en-US" dirty="0" smtClean="0"/>
              <a:t>The </a:t>
            </a:r>
            <a:r>
              <a:rPr lang="en-US" dirty="0"/>
              <a:t>FHWA supports livable communities through funding transportation related projects and sponsoring activities like Context Sensitive Solutions and </a:t>
            </a:r>
            <a:r>
              <a:rPr lang="en-US" dirty="0" smtClean="0"/>
              <a:t>facilitating  public </a:t>
            </a:r>
            <a:r>
              <a:rPr lang="en-US" dirty="0"/>
              <a:t>involvement </a:t>
            </a:r>
            <a:r>
              <a:rPr lang="en-US" dirty="0" smtClean="0"/>
              <a:t>efforts that enable </a:t>
            </a:r>
            <a:r>
              <a:rPr lang="en-US" dirty="0"/>
              <a:t>people to live closer to jobs, </a:t>
            </a:r>
            <a:r>
              <a:rPr lang="en-US" dirty="0" smtClean="0"/>
              <a:t>recreation, essential services, </a:t>
            </a:r>
            <a:r>
              <a:rPr lang="en-US" dirty="0"/>
              <a:t>and </a:t>
            </a:r>
            <a:r>
              <a:rPr lang="en-US" dirty="0" smtClean="0"/>
              <a:t>help reduce </a:t>
            </a:r>
            <a:r>
              <a:rPr lang="en-US" dirty="0"/>
              <a:t>pollution</a:t>
            </a:r>
            <a:r>
              <a:rPr lang="en-US" dirty="0" smtClean="0"/>
              <a:t>.</a:t>
            </a:r>
          </a:p>
          <a:p>
            <a:pPr defTabSz="914350">
              <a:defRPr/>
            </a:pPr>
            <a:endParaRPr lang="en-US" dirty="0"/>
          </a:p>
          <a:p>
            <a:pPr defTabSz="914350">
              <a:defRPr/>
            </a:pPr>
            <a:r>
              <a:rPr lang="en-US" dirty="0" smtClean="0"/>
              <a:t>FHWA also has numerous livability tools such as a connectivity evaluation resource, community vision metrics web-based tools, and a livability communities discussion board.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9FD927B-45CA-4A5D-81EA-57A2A28CFF73}" type="slidenum">
              <a:rPr lang="en-US" smtClean="0"/>
              <a:t>24</a:t>
            </a:fld>
            <a:endParaRPr lang="en-US" dirty="0"/>
          </a:p>
        </p:txBody>
      </p:sp>
    </p:spTree>
    <p:extLst>
      <p:ext uri="{BB962C8B-B14F-4D97-AF65-F5344CB8AC3E}">
        <p14:creationId xmlns:p14="http://schemas.microsoft.com/office/powerpoint/2010/main" val="2589954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FHWA’s has numerous resources to assist practitioners with improving bike/ped networks and connectivity. One example</a:t>
            </a:r>
            <a:r>
              <a:rPr lang="en-US" dirty="0" smtClean="0"/>
              <a:t> includes </a:t>
            </a:r>
            <a:r>
              <a:rPr lang="en-US" baseline="0" dirty="0" smtClean="0"/>
              <a:t>FHWA’s Guidebook for Developing Pedestrian and Bicycle Performance Measures highlights measures that impact of Access to Community Destinations, Access to Jobs, Job Creation, Physical Activity and Health, </a:t>
            </a:r>
            <a:r>
              <a:rPr lang="en-US" dirty="0" smtClean="0"/>
              <a:t>Population Served by Walk/Bike/Transit, and Transportation-Disadvantaged Population </a:t>
            </a:r>
            <a:r>
              <a:rPr lang="en-US" dirty="0"/>
              <a:t>S</a:t>
            </a:r>
            <a:r>
              <a:rPr lang="en-US" dirty="0" smtClean="0"/>
              <a:t>erved.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715073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accent1">
                    <a:lumMod val="50000"/>
                  </a:schemeClr>
                </a:solidFill>
                <a:latin typeface="Calibri" panose="020F0502020204030204" pitchFamily="34" charset="0"/>
              </a:rPr>
              <a:t>Achieving Multimodal Networks: Applying Design Flexibility and Reducing Conflicts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prstClr val="white"/>
              </a:solidFill>
              <a:latin typeface="Corbel" panose="020B05030202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prstClr val="white"/>
                </a:solidFill>
                <a:latin typeface="Corbel" panose="020B0503020204020204" pitchFamily="34" charset="0"/>
              </a:rPr>
              <a:t>Available at http://www.fhwa.dot.gov/environment/bicycle_pedestrian</a:t>
            </a:r>
            <a:endParaRPr lang="en-US" sz="1200" b="1" dirty="0" smtClean="0">
              <a:solidFill>
                <a:srgbClr val="01AA8B"/>
              </a:solidFill>
              <a:latin typeface="Corbel" panose="020B0503020204020204" pitchFamily="34" charset="0"/>
            </a:endParaRPr>
          </a:p>
          <a:p>
            <a:endParaRPr lang="en-US" dirty="0"/>
          </a:p>
        </p:txBody>
      </p:sp>
      <p:sp>
        <p:nvSpPr>
          <p:cNvPr id="4" name="Slide Number Placeholder 3"/>
          <p:cNvSpPr>
            <a:spLocks noGrp="1"/>
          </p:cNvSpPr>
          <p:nvPr>
            <p:ph type="sldNum" sz="quarter" idx="10"/>
          </p:nvPr>
        </p:nvSpPr>
        <p:spPr/>
        <p:txBody>
          <a:bodyPr/>
          <a:lstStyle/>
          <a:p>
            <a:fld id="{FFE33CDB-1A7D-4882-A6A5-EAA8790148EF}" type="slidenum">
              <a:rPr lang="en-US" smtClean="0"/>
              <a:t>26</a:t>
            </a:fld>
            <a:endParaRPr lang="en-US" dirty="0"/>
          </a:p>
        </p:txBody>
      </p:sp>
    </p:spTree>
    <p:extLst>
      <p:ext uri="{BB962C8B-B14F-4D97-AF65-F5344CB8AC3E}">
        <p14:creationId xmlns:p14="http://schemas.microsoft.com/office/powerpoint/2010/main" val="3038993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sz="1200" kern="1200" dirty="0" smtClean="0">
              <a:solidFill>
                <a:schemeClr val="tx1"/>
              </a:solidFill>
              <a:effectLst/>
            </a:endParaRPr>
          </a:p>
          <a:p>
            <a:pPr marL="174708" indent="-174708">
              <a:buFont typeface="Arial" panose="020B0604020202020204" pitchFamily="34" charset="0"/>
              <a:buChar char="•"/>
            </a:pPr>
            <a:r>
              <a:rPr lang="en-US" dirty="0" smtClean="0">
                <a:cs typeface="Times New Roman" panose="02020603050405020304" pitchFamily="18" charset="0"/>
              </a:rPr>
              <a:t>With support from GICD, FHWA held the first of two workshops on  connectivity performance measures  on July </a:t>
            </a:r>
            <a:r>
              <a:rPr lang="en-US" dirty="0">
                <a:cs typeface="Times New Roman" panose="02020603050405020304" pitchFamily="18" charset="0"/>
              </a:rPr>
              <a:t>29, 2016 in Denver, CO. Over twenty </a:t>
            </a:r>
            <a:r>
              <a:rPr lang="en-US" dirty="0" smtClean="0">
                <a:cs typeface="Times New Roman" panose="02020603050405020304" pitchFamily="18" charset="0"/>
              </a:rPr>
              <a:t>State and Federal </a:t>
            </a:r>
            <a:r>
              <a:rPr lang="en-US" dirty="0">
                <a:cs typeface="Times New Roman" panose="02020603050405020304" pitchFamily="18" charset="0"/>
              </a:rPr>
              <a:t>DOT representatives from WA, CO, and UT  were in attendance. The second workshop is scheduled in the Southern half of the U.S. in early/mid November</a:t>
            </a:r>
          </a:p>
          <a:p>
            <a:endParaRPr lang="en-US" dirty="0"/>
          </a:p>
          <a:p>
            <a:pPr marL="174708" indent="-174708">
              <a:buFont typeface="Arial" panose="020B0604020202020204" pitchFamily="34" charset="0"/>
              <a:buChar char="•"/>
            </a:pPr>
            <a:r>
              <a:rPr lang="en-US" sz="1200" kern="1200" dirty="0" smtClean="0">
                <a:solidFill>
                  <a:schemeClr val="tx1"/>
                </a:solidFill>
                <a:effectLst/>
              </a:rPr>
              <a:t>The workshop was successful in allowing participants to share their experiences on public outreach, transportation connectivity performance measures, available tools, notable examples, and methodologies that transportation officials may find useful for improving access to opportunity and other connectivity measures.  </a:t>
            </a:r>
            <a:endParaRPr lang="en-US" dirty="0" smtClean="0">
              <a:cs typeface="Times New Roman" panose="02020603050405020304" pitchFamily="18" charset="0"/>
            </a:endParaRPr>
          </a:p>
          <a:p>
            <a:pPr marL="0" lvl="2" defTabSz="931774">
              <a:defRPr/>
            </a:pPr>
            <a:endParaRPr lang="en-US" sz="2000" dirty="0">
              <a:latin typeface="Times New Roman" panose="02020603050405020304" pitchFamily="18" charset="0"/>
              <a:cs typeface="Times New Roman" panose="02020603050405020304" pitchFamily="18" charset="0"/>
            </a:endParaRPr>
          </a:p>
          <a:p>
            <a:pPr marL="0" lvl="2" defTabSz="931774">
              <a:defRPr/>
            </a:pPr>
            <a:endParaRPr lang="en-US" sz="2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9FD927B-45CA-4A5D-81EA-57A2A28CFF73}" type="slidenum">
              <a:rPr lang="en-US" smtClean="0"/>
              <a:t>27</a:t>
            </a:fld>
            <a:endParaRPr lang="en-US" dirty="0"/>
          </a:p>
        </p:txBody>
      </p:sp>
    </p:spTree>
    <p:extLst>
      <p:ext uri="{BB962C8B-B14F-4D97-AF65-F5344CB8AC3E}">
        <p14:creationId xmlns:p14="http://schemas.microsoft.com/office/powerpoint/2010/main" val="215379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7200"/>
            <a:ext cx="4648200" cy="3486150"/>
          </a:xfrm>
        </p:spPr>
      </p:sp>
      <p:sp>
        <p:nvSpPr>
          <p:cNvPr id="3" name="Notes Placeholder 2"/>
          <p:cNvSpPr>
            <a:spLocks noGrp="1"/>
          </p:cNvSpPr>
          <p:nvPr>
            <p:ph type="body" idx="1"/>
          </p:nvPr>
        </p:nvSpPr>
        <p:spPr>
          <a:xfrm>
            <a:off x="762000" y="4114800"/>
            <a:ext cx="5608320" cy="4183380"/>
          </a:xfrm>
        </p:spPr>
        <p:txBody>
          <a:bodyPr/>
          <a:lstStyle/>
          <a:p>
            <a:pPr marL="465887" lvl="1" defTabSz="465887">
              <a:lnSpc>
                <a:spcPct val="107000"/>
              </a:lnSpc>
              <a:spcAft>
                <a:spcPts val="815"/>
              </a:spcAft>
              <a:defRPr/>
            </a:pPr>
            <a:r>
              <a:rPr lang="en-US" dirty="0" smtClean="0"/>
              <a:t>The Community Connections Initiative will encourage State and local partners  to ensure that transportation projects meet the needs of their respective communities and improve connectivity between disadvantaged populations and essential services. </a:t>
            </a:r>
          </a:p>
          <a:p>
            <a:pPr marL="465887" lvl="1" defTabSz="465887">
              <a:lnSpc>
                <a:spcPct val="107000"/>
              </a:lnSpc>
              <a:spcAft>
                <a:spcPts val="815"/>
              </a:spcAft>
              <a:defRPr/>
            </a:pPr>
            <a:r>
              <a:rPr lang="en-US" dirty="0" smtClean="0">
                <a:latin typeface="Calibri" panose="020F0502020204030204" pitchFamily="34" charset="0"/>
                <a:ea typeface="Calibri" panose="020F0502020204030204" pitchFamily="34" charset="0"/>
                <a:cs typeface="Times New Roman" panose="02020603050405020304" pitchFamily="18" charset="0"/>
              </a:rPr>
              <a:t>As an example, in EDC-4, the Community Connections Initiative supports new policies for flexible highway design, which FHWA supports in effort to promote design that best satisfy both the purpose of projects and the needs of the surrounding community. </a:t>
            </a:r>
            <a:r>
              <a:rPr lang="en-US" dirty="0" smtClean="0"/>
              <a:t>Many highways have reached the end of their lifecycle, which presents a valuable opportunity to invigorate affected cities through the retrofit or removal of aging infrastructure.  </a:t>
            </a:r>
          </a:p>
          <a:p>
            <a:pPr marL="465887" lvl="1" defTabSz="465887">
              <a:lnSpc>
                <a:spcPct val="107000"/>
              </a:lnSpc>
              <a:spcAft>
                <a:spcPts val="815"/>
              </a:spcAft>
              <a:defRPr/>
            </a:pPr>
            <a:r>
              <a:rPr lang="en-US" dirty="0" smtClean="0"/>
              <a:t>Lastly, Community Connections will  include strategies and tools that can be seamlessly integrated with ongoing and future project planning and development. </a:t>
            </a:r>
            <a:r>
              <a:rPr lang="en-US" dirty="0"/>
              <a:t>These strategies, which include visualization tools, public involvement techniques, and performance-based practical design methods, can be seamlessly integrated into ongoing project planning, project development, and design processes.  </a:t>
            </a:r>
          </a:p>
          <a:p>
            <a:pPr marL="465887" lvl="1" defTabSz="465887">
              <a:lnSpc>
                <a:spcPct val="107000"/>
              </a:lnSpc>
              <a:spcAft>
                <a:spcPts val="815"/>
              </a:spcAft>
              <a:defRPr/>
            </a:pPr>
            <a:r>
              <a:rPr lang="en-US" dirty="0" smtClean="0"/>
              <a:t>Collectively, these promote proven strategies will help to  assess the impacts of transportation infrastructure on communities and increase awareness among transportation professionals of methods to design transportation projects that engender community revitalization.  </a:t>
            </a:r>
          </a:p>
          <a:p>
            <a:pPr marL="465887" lvl="1">
              <a:lnSpc>
                <a:spcPct val="107000"/>
              </a:lnSpc>
              <a:spcAft>
                <a:spcPts val="815"/>
              </a:spcAft>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28</a:t>
            </a:fld>
            <a:endParaRPr lang="en-US" dirty="0"/>
          </a:p>
        </p:txBody>
      </p:sp>
    </p:spTree>
    <p:extLst>
      <p:ext uri="{BB962C8B-B14F-4D97-AF65-F5344CB8AC3E}">
        <p14:creationId xmlns:p14="http://schemas.microsoft.com/office/powerpoint/2010/main" val="3815187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Benefits </a:t>
            </a:r>
          </a:p>
          <a:p>
            <a:r>
              <a:rPr lang="en-US" dirty="0" smtClean="0"/>
              <a:t>1</a:t>
            </a:r>
            <a:r>
              <a:rPr lang="en-US" baseline="30000" dirty="0" smtClean="0"/>
              <a:t>st</a:t>
            </a:r>
            <a:r>
              <a:rPr lang="en-US" baseline="0" dirty="0" smtClean="0"/>
              <a:t> </a:t>
            </a:r>
            <a:r>
              <a:rPr lang="en-US" dirty="0" smtClean="0"/>
              <a:t>bullets on slide is process</a:t>
            </a:r>
            <a:r>
              <a:rPr lang="en-US" baseline="0" dirty="0" smtClean="0"/>
              <a:t> benefit</a:t>
            </a:r>
            <a:r>
              <a:rPr lang="en-US" dirty="0" smtClean="0"/>
              <a:t>. Second and</a:t>
            </a:r>
            <a:r>
              <a:rPr lang="en-US" baseline="0" dirty="0" smtClean="0"/>
              <a:t> third bullets are outcome benefits </a:t>
            </a:r>
            <a:endParaRPr lang="en-US" dirty="0" smtClean="0"/>
          </a:p>
          <a:p>
            <a:endParaRPr lang="en-US" dirty="0" smtClean="0"/>
          </a:p>
          <a:p>
            <a:r>
              <a:rPr lang="en-US" dirty="0" smtClean="0"/>
              <a:t>EDC-4 will continue to take advantage of </a:t>
            </a:r>
            <a:r>
              <a:rPr lang="en-US" baseline="0" dirty="0" smtClean="0"/>
              <a:t>p</a:t>
            </a:r>
            <a:r>
              <a:rPr lang="en-US" dirty="0" smtClean="0"/>
              <a:t>roven innovations and enhanced business processes promoted through previous EDC initiatives to facilitate greater efficiency at the state and local levels, saving time and resources that can be used to deliver more projects for the same money. By advancing the most efficient  21st century solutions, the highway community is making every day count to ensure our roads and bridges are built better, faster and smarter.</a:t>
            </a:r>
          </a:p>
          <a:p>
            <a:endParaRPr lang="en-US" dirty="0"/>
          </a:p>
          <a:p>
            <a:r>
              <a:rPr lang="en-US" dirty="0" smtClean="0"/>
              <a:t>Dates of upcoming webinars and regional summits for EDC-4 are on the screen. Please visit the EDC website for more information.  </a:t>
            </a:r>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29</a:t>
            </a:fld>
            <a:endParaRPr lang="en-US" dirty="0"/>
          </a:p>
        </p:txBody>
      </p:sp>
    </p:spTree>
    <p:extLst>
      <p:ext uri="{BB962C8B-B14F-4D97-AF65-F5344CB8AC3E}">
        <p14:creationId xmlns:p14="http://schemas.microsoft.com/office/powerpoint/2010/main" val="4218761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1">
                    <a:lumMod val="50000"/>
                  </a:schemeClr>
                </a:solidFill>
                <a:latin typeface="Calibri" panose="020F0502020204030204" pitchFamily="34" charset="0"/>
              </a:rPr>
              <a:t>MA</a:t>
            </a:r>
            <a:endParaRPr lang="en-US" dirty="0"/>
          </a:p>
        </p:txBody>
      </p:sp>
      <p:sp>
        <p:nvSpPr>
          <p:cNvPr id="4" name="Slide Number Placeholder 3"/>
          <p:cNvSpPr>
            <a:spLocks noGrp="1"/>
          </p:cNvSpPr>
          <p:nvPr>
            <p:ph type="sldNum" sz="quarter" idx="10"/>
          </p:nvPr>
        </p:nvSpPr>
        <p:spPr/>
        <p:txBody>
          <a:bodyPr/>
          <a:lstStyle/>
          <a:p>
            <a:fld id="{FFE33CDB-1A7D-4882-A6A5-EAA8790148EF}" type="slidenum">
              <a:rPr lang="en-US" smtClean="0"/>
              <a:t>3</a:t>
            </a:fld>
            <a:endParaRPr lang="en-US" dirty="0"/>
          </a:p>
        </p:txBody>
      </p:sp>
    </p:spTree>
    <p:extLst>
      <p:ext uri="{BB962C8B-B14F-4D97-AF65-F5344CB8AC3E}">
        <p14:creationId xmlns:p14="http://schemas.microsoft.com/office/powerpoint/2010/main" val="3355186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provides a list of our recent</a:t>
            </a:r>
            <a:r>
              <a:rPr lang="en-US" baseline="0" dirty="0" smtClean="0"/>
              <a:t> and coming soon livability publications.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One particularly resource to mention is </a:t>
            </a:r>
            <a:r>
              <a:rPr lang="en-US" sz="1200" b="0" i="0" u="none" strike="noStrike" kern="1200" dirty="0" smtClean="0">
                <a:solidFill>
                  <a:schemeClr val="tx1"/>
                </a:solidFill>
                <a:latin typeface="+mn-lt"/>
                <a:ea typeface="+mn-ea"/>
                <a:cs typeface="+mn-cs"/>
              </a:rPr>
              <a:t>FHWA’s recently published at CSS brochure that </a:t>
            </a:r>
            <a:r>
              <a:rPr lang="en-US" dirty="0" smtClean="0"/>
              <a:t>highlights the history of CSS its benefits and how it has been used to engage the public on projects to transform communities through transportation. The brochure provides information on the relationship  between CSS  and several processes and activities such as NEPA, Environmental Justice, Sustainability, Livability, Design Flexibility and Performance Based Practical Design.</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9FD927B-45CA-4A5D-81EA-57A2A28CFF73}" type="slidenum">
              <a:rPr lang="en-US" smtClean="0"/>
              <a:t>30</a:t>
            </a:fld>
            <a:endParaRPr lang="en-US" dirty="0"/>
          </a:p>
        </p:txBody>
      </p:sp>
    </p:spTree>
    <p:extLst>
      <p:ext uri="{BB962C8B-B14F-4D97-AF65-F5344CB8AC3E}">
        <p14:creationId xmlns:p14="http://schemas.microsoft.com/office/powerpoint/2010/main" val="955081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4300" y="333375"/>
            <a:ext cx="4184650" cy="3138488"/>
          </a:xfrm>
        </p:spPr>
      </p:sp>
      <p:sp>
        <p:nvSpPr>
          <p:cNvPr id="3" name="Notes Placeholder 2"/>
          <p:cNvSpPr>
            <a:spLocks noGrp="1"/>
          </p:cNvSpPr>
          <p:nvPr>
            <p:ph type="body" idx="1"/>
          </p:nvPr>
        </p:nvSpPr>
        <p:spPr>
          <a:xfrm>
            <a:off x="762000" y="3581400"/>
            <a:ext cx="5608320" cy="4378363"/>
          </a:xfrm>
        </p:spPr>
        <p:txBody>
          <a:bodyPr/>
          <a:lstStyle/>
          <a:p>
            <a:pPr defTabSz="894143">
              <a:defRPr/>
            </a:pPr>
            <a:r>
              <a:rPr lang="en-US" sz="1100" u="sng" dirty="0" smtClean="0"/>
              <a:t>Recently </a:t>
            </a:r>
            <a:r>
              <a:rPr lang="en-US" sz="1100" u="sng" dirty="0"/>
              <a:t>Completed Resources</a:t>
            </a:r>
            <a:endParaRPr lang="en-US" sz="1100" dirty="0"/>
          </a:p>
          <a:p>
            <a:pPr marL="167652" lvl="1" indent="-167652" defTabSz="894143">
              <a:buFont typeface="Arial" panose="020B0604020202020204" pitchFamily="34" charset="0"/>
              <a:buChar char="•"/>
              <a:defRPr/>
            </a:pPr>
            <a:r>
              <a:rPr lang="en-US" sz="1100" dirty="0"/>
              <a:t>The </a:t>
            </a:r>
            <a:r>
              <a:rPr lang="en-US" sz="1100" b="1" dirty="0"/>
              <a:t>Pursuing Equity in Pedestrian and Bicycle Planning </a:t>
            </a:r>
            <a:r>
              <a:rPr lang="en-US" sz="1100" dirty="0"/>
              <a:t>white paper discusses equity considerations in the pedestrian and bicycle planning process.</a:t>
            </a:r>
          </a:p>
          <a:p>
            <a:pPr marL="167652" lvl="1" indent="-167652" defTabSz="894143">
              <a:buFont typeface="Arial" panose="020B0604020202020204" pitchFamily="34" charset="0"/>
              <a:buChar char="•"/>
              <a:defRPr/>
            </a:pPr>
            <a:r>
              <a:rPr lang="en-US" sz="1100" dirty="0"/>
              <a:t>The </a:t>
            </a:r>
            <a:r>
              <a:rPr lang="en-US" sz="1100" b="1" dirty="0"/>
              <a:t>Guidebook for Developing Pedestrian and Bicycle Performance Measures </a:t>
            </a:r>
            <a:r>
              <a:rPr lang="en-US" sz="1100" dirty="0"/>
              <a:t>is intended to help communities develop performance measures that can fully integrate pedestrian and bicycle planning in ongoing performance management activities.</a:t>
            </a:r>
          </a:p>
          <a:p>
            <a:pPr marL="167652" indent="-167652" defTabSz="894143">
              <a:buFont typeface="Arial" panose="020B0604020202020204" pitchFamily="34" charset="0"/>
              <a:buChar char="•"/>
              <a:defRPr/>
            </a:pPr>
            <a:r>
              <a:rPr lang="en-US" sz="1100" dirty="0"/>
              <a:t>The </a:t>
            </a:r>
            <a:r>
              <a:rPr lang="en-US" sz="1100" b="1" dirty="0"/>
              <a:t>Transportation Alternatives Program Performance Management Guidebook </a:t>
            </a:r>
            <a:r>
              <a:rPr lang="en-US" sz="1100" dirty="0"/>
              <a:t>provides sample performance objectives and measures that States, Metropolitan Planning Organizations, and project sponsors may consider as they administer, implement, and evaluate TAP projects and program outcomes.</a:t>
            </a:r>
          </a:p>
          <a:p>
            <a:pPr marL="167652" indent="-167652">
              <a:buFont typeface="Arial" panose="020B0604020202020204" pitchFamily="34" charset="0"/>
              <a:buChar char="•"/>
            </a:pPr>
            <a:r>
              <a:rPr lang="en-US" sz="1100" dirty="0"/>
              <a:t>The </a:t>
            </a:r>
            <a:r>
              <a:rPr lang="en-US" sz="1100" b="1" dirty="0"/>
              <a:t>Bike Network Mapping Idea Book </a:t>
            </a:r>
            <a:r>
              <a:rPr lang="en-US" sz="1100" dirty="0"/>
              <a:t>is a resource that shows examples of maps at different scales, demonstrates a range of mapping strategies, techniques, and approaches.</a:t>
            </a:r>
          </a:p>
          <a:p>
            <a:pPr marL="167652" indent="-167652">
              <a:buFont typeface="Arial" panose="020B0604020202020204" pitchFamily="34" charset="0"/>
              <a:buChar char="•"/>
            </a:pPr>
            <a:r>
              <a:rPr lang="en-US" sz="1100" dirty="0"/>
              <a:t>The </a:t>
            </a:r>
            <a:r>
              <a:rPr lang="en-US" sz="1100" b="1" dirty="0"/>
              <a:t>Incorporating On-Road Bicycle Networks into Resurfacing Projects </a:t>
            </a:r>
            <a:r>
              <a:rPr lang="en-US" sz="1100" dirty="0"/>
              <a:t>workbook provides recommendations for how roadway agencies can integrate bicycle facilities into their resurfacing program.</a:t>
            </a:r>
          </a:p>
          <a:p>
            <a:pPr marL="167652" lvl="1" indent="-167652" defTabSz="894143">
              <a:buFont typeface="Arial" panose="020B0604020202020204" pitchFamily="34" charset="0"/>
              <a:buChar char="•"/>
              <a:defRPr/>
            </a:pPr>
            <a:r>
              <a:rPr lang="en-US" sz="1100" dirty="0"/>
              <a:t>The </a:t>
            </a:r>
            <a:r>
              <a:rPr lang="en-US" sz="1100" b="1" dirty="0"/>
              <a:t>Separated Bike Lane Planning and Design Guide </a:t>
            </a:r>
            <a:r>
              <a:rPr lang="en-US" sz="1100" dirty="0"/>
              <a:t>outlines planning considerations and design options for separated bike lanes.</a:t>
            </a:r>
          </a:p>
          <a:p>
            <a:pPr marL="167652" lvl="1" indent="-167652" defTabSz="894143">
              <a:buFont typeface="Arial" panose="020B0604020202020204" pitchFamily="34" charset="0"/>
              <a:buChar char="•"/>
              <a:defRPr/>
            </a:pPr>
            <a:r>
              <a:rPr lang="en-US" sz="1100" dirty="0"/>
              <a:t>The </a:t>
            </a:r>
            <a:r>
              <a:rPr lang="en-US" sz="1100" b="1" dirty="0"/>
              <a:t>Case Studies in Delivering Safe, Comfortable and Connected Pedestrian and Bicycle Networks </a:t>
            </a:r>
            <a:r>
              <a:rPr lang="en-US" sz="1100" dirty="0"/>
              <a:t>report highlights specific projects that contributed to connected networks in communities throughout the U.S.</a:t>
            </a:r>
          </a:p>
          <a:p>
            <a:pPr marL="167652" lvl="1" indent="-167652" defTabSz="894143">
              <a:buFont typeface="Arial" panose="020B0604020202020204" pitchFamily="34" charset="0"/>
              <a:buChar char="•"/>
              <a:defRPr/>
            </a:pPr>
            <a:r>
              <a:rPr lang="en-US" sz="1100" dirty="0"/>
              <a:t>The </a:t>
            </a:r>
            <a:r>
              <a:rPr lang="en-US" sz="1100" b="1" dirty="0"/>
              <a:t>Bicycle Network Planning &amp; Facility Design Approaches in the Netherlands and the United States </a:t>
            </a:r>
            <a:r>
              <a:rPr lang="en-US" sz="1100" dirty="0"/>
              <a:t>report explores similarities and differences in the approach to bicycle network planning and facility design in the Netherlands and the United </a:t>
            </a:r>
            <a:r>
              <a:rPr lang="en-US" sz="1100" dirty="0" smtClean="0"/>
              <a:t>States</a:t>
            </a:r>
            <a:endParaRPr lang="en-US" sz="1100" dirty="0"/>
          </a:p>
          <a:p>
            <a:pPr defTabSz="894143">
              <a:defRPr/>
            </a:pPr>
            <a:r>
              <a:rPr lang="en-US" sz="1100" u="sng" dirty="0"/>
              <a:t>Coming Soon!</a:t>
            </a:r>
            <a:endParaRPr lang="en-US" sz="1100" dirty="0"/>
          </a:p>
          <a:p>
            <a:pPr marL="167652" indent="-167652" defTabSz="894143">
              <a:buFont typeface="Arial" panose="020B0604020202020204" pitchFamily="34" charset="0"/>
              <a:buChar char="•"/>
              <a:defRPr/>
            </a:pPr>
            <a:r>
              <a:rPr lang="en-US" sz="1100" dirty="0"/>
              <a:t>The</a:t>
            </a:r>
            <a:r>
              <a:rPr lang="en-US" sz="1100" b="1" dirty="0"/>
              <a:t> Achieving Multimodal Networks: Applying Design Flexibility and Reducing Conflicts </a:t>
            </a:r>
            <a:r>
              <a:rPr lang="en-US" sz="1100" dirty="0"/>
              <a:t>report</a:t>
            </a:r>
            <a:r>
              <a:rPr lang="en-US" sz="1100" b="1" dirty="0"/>
              <a:t> </a:t>
            </a:r>
            <a:r>
              <a:rPr lang="en-US" sz="1100" dirty="0"/>
              <a:t>will highlight examples of design flexibility and planning and design improvement opportunities in locations where various transportation modes come together.</a:t>
            </a:r>
          </a:p>
          <a:p>
            <a:pPr marL="167652" indent="-167652" defTabSz="894143">
              <a:buFont typeface="Arial" panose="020B0604020202020204" pitchFamily="34" charset="0"/>
              <a:buChar char="•"/>
              <a:defRPr/>
            </a:pPr>
            <a:r>
              <a:rPr lang="en-US" sz="1100" dirty="0"/>
              <a:t>The </a:t>
            </a:r>
            <a:r>
              <a:rPr lang="en-US" sz="1100" b="1" dirty="0"/>
              <a:t>Strategic Agenda for Pedestrian and Bicycle Transportation </a:t>
            </a:r>
            <a:r>
              <a:rPr lang="en-US" sz="1100" dirty="0"/>
              <a:t>will provide a strategic action framework focused on networks, safety, equity, and trips. It will inform future investments, coordinate policies, and promote partnerships.</a:t>
            </a:r>
          </a:p>
          <a:p>
            <a:pPr marL="167652" lvl="1" indent="-167652" defTabSz="894143">
              <a:buFont typeface="Arial" panose="020B0604020202020204" pitchFamily="34" charset="0"/>
              <a:buChar char="•"/>
              <a:defRPr/>
            </a:pPr>
            <a:r>
              <a:rPr lang="en-US" sz="1100" dirty="0"/>
              <a:t>The </a:t>
            </a:r>
            <a:r>
              <a:rPr lang="en-US" sz="1100" b="1" dirty="0"/>
              <a:t>Small Town and Rural Multimodal Networks Guide </a:t>
            </a:r>
            <a:r>
              <a:rPr lang="en-US" sz="1100" dirty="0"/>
              <a:t>will highlight strategies and designs for building connected pedestrian and bicycle networks in small towns and rural areas. </a:t>
            </a:r>
          </a:p>
          <a:p>
            <a:pPr>
              <a:buFont typeface="Wingdings" panose="05000000000000000000" pitchFamily="2" charset="2"/>
              <a:buChar char="v"/>
            </a:pPr>
            <a:endParaRPr lang="en-US" sz="1600" dirty="0"/>
          </a:p>
          <a:p>
            <a:pPr>
              <a:buFont typeface="Wingdings" panose="05000000000000000000" pitchFamily="2" charset="2"/>
              <a:buChar char="v"/>
            </a:pPr>
            <a:endParaRPr lang="en-US" sz="1600" dirty="0"/>
          </a:p>
        </p:txBody>
      </p:sp>
      <p:sp>
        <p:nvSpPr>
          <p:cNvPr id="4" name="Slide Number Placeholder 3"/>
          <p:cNvSpPr>
            <a:spLocks noGrp="1"/>
          </p:cNvSpPr>
          <p:nvPr>
            <p:ph type="sldNum" sz="quarter" idx="10"/>
          </p:nvPr>
        </p:nvSpPr>
        <p:spPr/>
        <p:txBody>
          <a:bodyPr/>
          <a:lstStyle/>
          <a:p>
            <a:fld id="{CC53E9F1-3561-454D-BE56-3BECE6FA4657}" type="slidenum">
              <a:rPr lang="en-US" smtClean="0"/>
              <a:t>31</a:t>
            </a:fld>
            <a:endParaRPr lang="en-US" dirty="0"/>
          </a:p>
        </p:txBody>
      </p:sp>
    </p:spTree>
    <p:extLst>
      <p:ext uri="{BB962C8B-B14F-4D97-AF65-F5344CB8AC3E}">
        <p14:creationId xmlns:p14="http://schemas.microsoft.com/office/powerpoint/2010/main" val="1930322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buFont typeface="+mj-lt"/>
              <a:buAutoNum type="arabicPeriod"/>
            </a:pPr>
            <a:r>
              <a:rPr lang="en-US" u="sng" dirty="0" smtClean="0"/>
              <a:t>T6 Task </a:t>
            </a:r>
            <a:r>
              <a:rPr lang="en-US" u="sng" dirty="0"/>
              <a:t>Force</a:t>
            </a:r>
            <a:r>
              <a:rPr lang="en-US" dirty="0"/>
              <a:t>: interdisciplinary Task Force to ensure effective coordination, transparency, and quality delivery of the Plan</a:t>
            </a:r>
          </a:p>
          <a:p>
            <a:pPr marL="465887" indent="-465887">
              <a:buFont typeface="+mj-lt"/>
              <a:buAutoNum type="arabicPeriod"/>
            </a:pPr>
            <a:endParaRPr lang="en-US" sz="800" u="sng" dirty="0"/>
          </a:p>
          <a:p>
            <a:pPr marL="465887" indent="-465887">
              <a:buFont typeface="+mj-lt"/>
              <a:buAutoNum type="arabicPeriod"/>
            </a:pPr>
            <a:r>
              <a:rPr lang="en-US" u="sng" dirty="0" smtClean="0"/>
              <a:t>T6 Technical </a:t>
            </a:r>
            <a:r>
              <a:rPr lang="en-US" u="sng" dirty="0"/>
              <a:t>Assistance/Guidance</a:t>
            </a:r>
            <a:r>
              <a:rPr lang="en-US" dirty="0"/>
              <a:t>: assess all existing Title VI documents from FHWA Headquarters and the Resource Center to create practical, plain-language resources for all internal and external stakeholders. </a:t>
            </a:r>
          </a:p>
          <a:p>
            <a:pPr marL="465887" indent="-465887">
              <a:buFont typeface="+mj-lt"/>
              <a:buAutoNum type="arabicPeriod"/>
            </a:pPr>
            <a:endParaRPr lang="en-US" sz="800" u="sng" dirty="0"/>
          </a:p>
          <a:p>
            <a:pPr marL="465887" indent="-465887">
              <a:buFont typeface="+mj-lt"/>
              <a:buAutoNum type="arabicPeriod"/>
            </a:pPr>
            <a:r>
              <a:rPr lang="en-US" u="sng" dirty="0" smtClean="0"/>
              <a:t>T6 Compliance </a:t>
            </a:r>
            <a:r>
              <a:rPr lang="en-US" u="sng" dirty="0"/>
              <a:t>Training</a:t>
            </a:r>
            <a:r>
              <a:rPr lang="en-US" dirty="0"/>
              <a:t>: deliver practical, interdisciplinary, and compliance-oriented Title VI training to emphasize State/Division actions, data analysis, and internal controls, with real-world examples. </a:t>
            </a:r>
          </a:p>
          <a:p>
            <a:pPr marL="465887" indent="-465887">
              <a:buFont typeface="+mj-lt"/>
              <a:buAutoNum type="arabicPeriod"/>
            </a:pPr>
            <a:endParaRPr lang="en-US" sz="800" dirty="0"/>
          </a:p>
          <a:p>
            <a:pPr marL="465887" indent="-465887">
              <a:buFont typeface="+mj-lt"/>
              <a:buAutoNum type="arabicPeriod"/>
            </a:pPr>
            <a:r>
              <a:rPr lang="en-US" u="sng" dirty="0" smtClean="0"/>
              <a:t>T6 Internal </a:t>
            </a:r>
            <a:r>
              <a:rPr lang="en-US" u="sng" dirty="0"/>
              <a:t>Review</a:t>
            </a:r>
            <a:r>
              <a:rPr lang="en-US" dirty="0"/>
              <a:t>: FHWA Program Management Improvement Team (PMIT) will independently analyze both the programmatic and the on-the-ground implementation of Title VI, nationwide and produce report with recommendations</a:t>
            </a:r>
          </a:p>
          <a:p>
            <a:endParaRPr lang="en-US" baseline="0" dirty="0" smtClean="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137880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out NCHRP, only talk about our stuff, note</a:t>
            </a:r>
            <a:r>
              <a:rPr lang="en-US" baseline="0" dirty="0" smtClean="0"/>
              <a:t> completed versus in progress, Updating the CIA Community Impact Assessments, should we do recent versus upcoming?</a:t>
            </a:r>
          </a:p>
          <a:p>
            <a:endParaRPr lang="en-US" dirty="0" smtClean="0"/>
          </a:p>
          <a:p>
            <a:pPr marL="171441" indent="-171441" defTabSz="457174">
              <a:buFont typeface="Arial" panose="020B0604020202020204" pitchFamily="34" charset="0"/>
              <a:buChar char="•"/>
              <a:defRPr/>
            </a:pPr>
            <a:r>
              <a:rPr lang="en-US" altLang="en-US" dirty="0" smtClean="0">
                <a:solidFill>
                  <a:srgbClr val="000066"/>
                </a:solidFill>
                <a:latin typeface="Helvetica" pitchFamily="34" charset="0"/>
              </a:rPr>
              <a:t>This slide</a:t>
            </a:r>
            <a:r>
              <a:rPr lang="en-US" altLang="en-US" baseline="0" dirty="0" smtClean="0">
                <a:solidFill>
                  <a:srgbClr val="000066"/>
                </a:solidFill>
                <a:latin typeface="Helvetica" pitchFamily="34" charset="0"/>
              </a:rPr>
              <a:t> illustrates some of the recently developed resources and several of resources that are currently under development</a:t>
            </a:r>
            <a:r>
              <a:rPr lang="en-US" altLang="en-US" dirty="0" smtClean="0">
                <a:solidFill>
                  <a:srgbClr val="000066"/>
                </a:solidFill>
                <a:latin typeface="Helvetica" pitchFamily="34" charset="0"/>
              </a:rPr>
              <a:t>. </a:t>
            </a:r>
          </a:p>
          <a:p>
            <a:pPr marL="171441" indent="-171441" defTabSz="457174">
              <a:buFont typeface="Arial" panose="020B0604020202020204" pitchFamily="34" charset="0"/>
              <a:buChar char="•"/>
              <a:defRPr/>
            </a:pPr>
            <a:endParaRPr lang="en-US" altLang="en-US" dirty="0" smtClean="0">
              <a:solidFill>
                <a:srgbClr val="000066"/>
              </a:solidFill>
            </a:endParaRPr>
          </a:p>
          <a:p>
            <a:pPr marL="171441" indent="-17144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137880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Citizens Academy -</a:t>
            </a:r>
            <a:r>
              <a:rPr lang="en-US" sz="1200" u="sng" kern="1200" dirty="0" smtClean="0">
                <a:solidFill>
                  <a:schemeClr val="tx1"/>
                </a:solidFill>
                <a:effectLst/>
                <a:latin typeface="+mn-lt"/>
                <a:ea typeface="+mn-ea"/>
                <a:cs typeface="+mn-cs"/>
                <a:hlinkClick r:id="rId3"/>
              </a:rPr>
              <a:t>Academy@dot.gov</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E33CDB-1A7D-4882-A6A5-EAA8790148EF}" type="slidenum">
              <a:rPr lang="en-US" smtClean="0"/>
              <a:t>34</a:t>
            </a:fld>
            <a:endParaRPr lang="en-US" dirty="0"/>
          </a:p>
        </p:txBody>
      </p:sp>
    </p:spTree>
    <p:extLst>
      <p:ext uri="{BB962C8B-B14F-4D97-AF65-F5344CB8AC3E}">
        <p14:creationId xmlns:p14="http://schemas.microsoft.com/office/powerpoint/2010/main" val="2566692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D927B-45CA-4A5D-81EA-57A2A28CFF73}"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114350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1">
                    <a:lumMod val="50000"/>
                  </a:schemeClr>
                </a:solidFill>
                <a:latin typeface="Calibri" panose="020F0502020204030204" pitchFamily="34" charset="0"/>
              </a:rPr>
              <a:t>MA-</a:t>
            </a:r>
            <a:endParaRPr lang="en-US" dirty="0"/>
          </a:p>
        </p:txBody>
      </p:sp>
      <p:sp>
        <p:nvSpPr>
          <p:cNvPr id="4" name="Slide Number Placeholder 3"/>
          <p:cNvSpPr>
            <a:spLocks noGrp="1"/>
          </p:cNvSpPr>
          <p:nvPr>
            <p:ph type="sldNum" sz="quarter" idx="10"/>
          </p:nvPr>
        </p:nvSpPr>
        <p:spPr/>
        <p:txBody>
          <a:bodyPr/>
          <a:lstStyle/>
          <a:p>
            <a:fld id="{FFE33CDB-1A7D-4882-A6A5-EAA8790148EF}" type="slidenum">
              <a:rPr lang="en-US" smtClean="0"/>
              <a:t>4</a:t>
            </a:fld>
            <a:endParaRPr lang="en-US" dirty="0"/>
          </a:p>
        </p:txBody>
      </p:sp>
    </p:spTree>
    <p:extLst>
      <p:ext uri="{BB962C8B-B14F-4D97-AF65-F5344CB8AC3E}">
        <p14:creationId xmlns:p14="http://schemas.microsoft.com/office/powerpoint/2010/main" val="2986892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1">
                    <a:lumMod val="50000"/>
                  </a:schemeClr>
                </a:solidFill>
                <a:latin typeface="Calibri" panose="020F0502020204030204" pitchFamily="34" charset="0"/>
              </a:rPr>
              <a:t>MA-</a:t>
            </a:r>
            <a:endParaRPr lang="en-US" dirty="0"/>
          </a:p>
        </p:txBody>
      </p:sp>
      <p:sp>
        <p:nvSpPr>
          <p:cNvPr id="4" name="Slide Number Placeholder 3"/>
          <p:cNvSpPr>
            <a:spLocks noGrp="1"/>
          </p:cNvSpPr>
          <p:nvPr>
            <p:ph type="sldNum" sz="quarter" idx="10"/>
          </p:nvPr>
        </p:nvSpPr>
        <p:spPr/>
        <p:txBody>
          <a:bodyPr/>
          <a:lstStyle/>
          <a:p>
            <a:fld id="{FFE33CDB-1A7D-4882-A6A5-EAA8790148EF}" type="slidenum">
              <a:rPr lang="en-US" smtClean="0"/>
              <a:t>5</a:t>
            </a:fld>
            <a:endParaRPr lang="en-US" dirty="0"/>
          </a:p>
        </p:txBody>
      </p:sp>
    </p:spTree>
    <p:extLst>
      <p:ext uri="{BB962C8B-B14F-4D97-AF65-F5344CB8AC3E}">
        <p14:creationId xmlns:p14="http://schemas.microsoft.com/office/powerpoint/2010/main" val="1008058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33CDB-1A7D-4882-A6A5-EAA8790148EF}" type="slidenum">
              <a:rPr lang="en-US" smtClean="0"/>
              <a:t>6</a:t>
            </a:fld>
            <a:endParaRPr lang="en-US" dirty="0"/>
          </a:p>
        </p:txBody>
      </p:sp>
    </p:spTree>
    <p:extLst>
      <p:ext uri="{BB962C8B-B14F-4D97-AF65-F5344CB8AC3E}">
        <p14:creationId xmlns:p14="http://schemas.microsoft.com/office/powerpoint/2010/main" val="1477954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a:t>
            </a:r>
            <a:endParaRPr lang="en-US" dirty="0"/>
          </a:p>
        </p:txBody>
      </p:sp>
      <p:sp>
        <p:nvSpPr>
          <p:cNvPr id="4" name="Slide Number Placeholder 3"/>
          <p:cNvSpPr>
            <a:spLocks noGrp="1"/>
          </p:cNvSpPr>
          <p:nvPr>
            <p:ph type="sldNum" sz="quarter" idx="10"/>
          </p:nvPr>
        </p:nvSpPr>
        <p:spPr/>
        <p:txBody>
          <a:bodyPr/>
          <a:lstStyle/>
          <a:p>
            <a:fld id="{FFE33CDB-1A7D-4882-A6A5-EAA8790148EF}" type="slidenum">
              <a:rPr lang="en-US" smtClean="0"/>
              <a:t>7</a:t>
            </a:fld>
            <a:endParaRPr lang="en-US" dirty="0"/>
          </a:p>
        </p:txBody>
      </p:sp>
    </p:spTree>
    <p:extLst>
      <p:ext uri="{BB962C8B-B14F-4D97-AF65-F5344CB8AC3E}">
        <p14:creationId xmlns:p14="http://schemas.microsoft.com/office/powerpoint/2010/main" val="2489669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51 MILES OF I-95 IN PENNSYLVANIA HAS BEEN DIVIDED</a:t>
            </a:r>
            <a:r>
              <a:rPr lang="en-US" baseline="0" dirty="0" smtClean="0"/>
              <a:t> INTO FOUR SECTORS (A THRU D) WHICH HAVE BEEN PRIORITIZED BY PHYSCIAL CONDITIONS.  THE MAXIMUM ANNUAL AVERAGE DAILY TRAFFIC IS 180,000 VPD.</a:t>
            </a:r>
            <a:endParaRPr lang="en-US" dirty="0" smtClean="0"/>
          </a:p>
          <a:p>
            <a:endParaRPr lang="en-US" dirty="0" smtClean="0"/>
          </a:p>
          <a:p>
            <a:r>
              <a:rPr lang="en-US" dirty="0" smtClean="0"/>
              <a:t>The</a:t>
            </a:r>
            <a:r>
              <a:rPr lang="en-US" baseline="0" dirty="0" smtClean="0"/>
              <a:t> 51 miles of I-95 in Pennsylvania has been divided into four Sectors (A thru D) based on needs.  Sector A is where the action is now.  </a:t>
            </a:r>
          </a:p>
          <a:p>
            <a:pPr marL="195580" indent="-182880">
              <a:lnSpc>
                <a:spcPct val="100000"/>
              </a:lnSpc>
              <a:spcBef>
                <a:spcPts val="1045"/>
              </a:spcBef>
              <a:buClr>
                <a:srgbClr val="FFFFFF"/>
              </a:buClr>
              <a:buFont typeface="Wingdings"/>
              <a:buChar char=""/>
              <a:tabLst>
                <a:tab pos="195580" algn="l"/>
              </a:tabLst>
            </a:pPr>
            <a:r>
              <a:rPr lang="en-US" sz="1200" spc="-15" dirty="0" smtClean="0">
                <a:solidFill>
                  <a:srgbClr val="FFFFFF"/>
                </a:solidFill>
                <a:latin typeface="+mn-lt"/>
                <a:cs typeface="Calibri"/>
              </a:rPr>
              <a:t>51</a:t>
            </a:r>
            <a:r>
              <a:rPr lang="en-US" sz="1200" spc="-10" dirty="0" smtClean="0">
                <a:solidFill>
                  <a:srgbClr val="FFFFFF"/>
                </a:solidFill>
                <a:latin typeface="+mn-lt"/>
                <a:cs typeface="Calibri"/>
              </a:rPr>
              <a:t> </a:t>
            </a:r>
            <a:r>
              <a:rPr lang="en-US" sz="1200" spc="-5" dirty="0" smtClean="0">
                <a:solidFill>
                  <a:srgbClr val="FFFFFF"/>
                </a:solidFill>
                <a:latin typeface="+mn-lt"/>
                <a:cs typeface="Calibri"/>
              </a:rPr>
              <a:t>Linea</a:t>
            </a:r>
            <a:r>
              <a:rPr lang="en-US" sz="1200" dirty="0" smtClean="0">
                <a:solidFill>
                  <a:srgbClr val="FFFFFF"/>
                </a:solidFill>
                <a:latin typeface="+mn-lt"/>
                <a:cs typeface="Calibri"/>
              </a:rPr>
              <a:t>r</a:t>
            </a:r>
            <a:r>
              <a:rPr lang="en-US" sz="1200" spc="10" dirty="0" smtClean="0">
                <a:solidFill>
                  <a:srgbClr val="FFFFFF"/>
                </a:solidFill>
                <a:latin typeface="+mn-lt"/>
                <a:cs typeface="Calibri"/>
              </a:rPr>
              <a:t> </a:t>
            </a:r>
            <a:r>
              <a:rPr lang="en-US" sz="1200" dirty="0" smtClean="0">
                <a:solidFill>
                  <a:srgbClr val="FFFFFF"/>
                </a:solidFill>
                <a:latin typeface="+mn-lt"/>
                <a:cs typeface="Calibri"/>
              </a:rPr>
              <a:t>Mil</a:t>
            </a:r>
            <a:r>
              <a:rPr lang="en-US" sz="1200" spc="10" dirty="0" smtClean="0">
                <a:solidFill>
                  <a:srgbClr val="FFFFFF"/>
                </a:solidFill>
                <a:latin typeface="+mn-lt"/>
                <a:cs typeface="Calibri"/>
              </a:rPr>
              <a:t>e</a:t>
            </a:r>
            <a:r>
              <a:rPr lang="en-US" sz="1200" dirty="0" smtClean="0">
                <a:solidFill>
                  <a:srgbClr val="FFFFFF"/>
                </a:solidFill>
                <a:latin typeface="+mn-lt"/>
                <a:cs typeface="Calibri"/>
              </a:rPr>
              <a:t>s</a:t>
            </a:r>
            <a:r>
              <a:rPr lang="en-US" sz="1200" spc="-20" dirty="0" smtClean="0">
                <a:solidFill>
                  <a:srgbClr val="FFFFFF"/>
                </a:solidFill>
                <a:latin typeface="+mn-lt"/>
                <a:cs typeface="Calibri"/>
              </a:rPr>
              <a:t> </a:t>
            </a:r>
            <a:r>
              <a:rPr lang="en-US" sz="1200" spc="-5" dirty="0" smtClean="0">
                <a:solidFill>
                  <a:srgbClr val="FFFFFF"/>
                </a:solidFill>
                <a:latin typeface="+mn-lt"/>
                <a:cs typeface="Calibri"/>
              </a:rPr>
              <a:t>(D</a:t>
            </a:r>
            <a:r>
              <a:rPr lang="en-US" sz="1200" dirty="0" smtClean="0">
                <a:solidFill>
                  <a:srgbClr val="FFFFFF"/>
                </a:solidFill>
                <a:latin typeface="+mn-lt"/>
                <a:cs typeface="Calibri"/>
              </a:rPr>
              <a:t>E</a:t>
            </a:r>
            <a:r>
              <a:rPr lang="en-US" sz="1200" spc="-10" dirty="0" smtClean="0">
                <a:solidFill>
                  <a:srgbClr val="FFFFFF"/>
                </a:solidFill>
                <a:latin typeface="+mn-lt"/>
                <a:cs typeface="Calibri"/>
              </a:rPr>
              <a:t> </a:t>
            </a:r>
            <a:r>
              <a:rPr lang="en-US" sz="1200" spc="-35" dirty="0" smtClean="0">
                <a:solidFill>
                  <a:srgbClr val="FFFFFF"/>
                </a:solidFill>
                <a:latin typeface="+mn-lt"/>
                <a:cs typeface="Calibri"/>
              </a:rPr>
              <a:t>t</a:t>
            </a:r>
            <a:r>
              <a:rPr lang="en-US" sz="1200" dirty="0" smtClean="0">
                <a:solidFill>
                  <a:srgbClr val="FFFFFF"/>
                </a:solidFill>
                <a:latin typeface="+mn-lt"/>
                <a:cs typeface="Calibri"/>
              </a:rPr>
              <a:t>o</a:t>
            </a:r>
            <a:r>
              <a:rPr lang="en-US" sz="1200" spc="-10" dirty="0" smtClean="0">
                <a:solidFill>
                  <a:srgbClr val="FFFFFF"/>
                </a:solidFill>
                <a:latin typeface="+mn-lt"/>
                <a:cs typeface="Calibri"/>
              </a:rPr>
              <a:t> NJ),</a:t>
            </a:r>
            <a:r>
              <a:rPr lang="en-US" sz="1200" spc="-15" dirty="0" smtClean="0">
                <a:solidFill>
                  <a:srgbClr val="FFFFFF"/>
                </a:solidFill>
                <a:latin typeface="+mn-lt"/>
                <a:cs typeface="Calibri"/>
              </a:rPr>
              <a:t> 3</a:t>
            </a:r>
            <a:r>
              <a:rPr lang="en-US" sz="1200" spc="-25" dirty="0" smtClean="0">
                <a:solidFill>
                  <a:srgbClr val="FFFFFF"/>
                </a:solidFill>
                <a:latin typeface="+mn-lt"/>
                <a:cs typeface="Calibri"/>
              </a:rPr>
              <a:t>2</a:t>
            </a:r>
            <a:r>
              <a:rPr lang="en-US" sz="1200" spc="-15" dirty="0" smtClean="0">
                <a:solidFill>
                  <a:srgbClr val="FFFFFF"/>
                </a:solidFill>
                <a:latin typeface="+mn-lt"/>
                <a:cs typeface="Calibri"/>
              </a:rPr>
              <a:t>5</a:t>
            </a:r>
            <a:r>
              <a:rPr lang="en-US" sz="1200" spc="-10" dirty="0" smtClean="0">
                <a:solidFill>
                  <a:srgbClr val="FFFFFF"/>
                </a:solidFill>
                <a:latin typeface="+mn-lt"/>
                <a:cs typeface="Calibri"/>
              </a:rPr>
              <a:t> </a:t>
            </a:r>
            <a:r>
              <a:rPr lang="en-US" sz="1200" spc="-5" dirty="0" smtClean="0">
                <a:solidFill>
                  <a:srgbClr val="FFFFFF"/>
                </a:solidFill>
                <a:latin typeface="+mn-lt"/>
                <a:cs typeface="Calibri"/>
              </a:rPr>
              <a:t>Lan</a:t>
            </a:r>
            <a:r>
              <a:rPr lang="en-US" sz="1200" dirty="0" smtClean="0">
                <a:solidFill>
                  <a:srgbClr val="FFFFFF"/>
                </a:solidFill>
                <a:latin typeface="+mn-lt"/>
                <a:cs typeface="Calibri"/>
              </a:rPr>
              <a:t>e</a:t>
            </a:r>
            <a:r>
              <a:rPr lang="en-US" sz="1200" spc="20" dirty="0" smtClean="0">
                <a:solidFill>
                  <a:srgbClr val="FFFFFF"/>
                </a:solidFill>
                <a:latin typeface="+mn-lt"/>
                <a:cs typeface="Calibri"/>
              </a:rPr>
              <a:t> </a:t>
            </a:r>
            <a:r>
              <a:rPr lang="en-US" sz="1200" spc="-25" dirty="0" smtClean="0">
                <a:solidFill>
                  <a:srgbClr val="FFFFFF"/>
                </a:solidFill>
                <a:latin typeface="+mn-lt"/>
                <a:cs typeface="Calibri"/>
              </a:rPr>
              <a:t>M</a:t>
            </a:r>
            <a:r>
              <a:rPr lang="en-US" sz="1200" dirty="0" smtClean="0">
                <a:solidFill>
                  <a:srgbClr val="FFFFFF"/>
                </a:solidFill>
                <a:latin typeface="+mn-lt"/>
                <a:cs typeface="Calibri"/>
              </a:rPr>
              <a:t>iles</a:t>
            </a:r>
            <a:endParaRPr lang="en-US" sz="1200" dirty="0" smtClean="0">
              <a:latin typeface="+mn-lt"/>
              <a:cs typeface="Calibri"/>
            </a:endParaRPr>
          </a:p>
          <a:p>
            <a:pPr marL="195580" indent="-182880">
              <a:lnSpc>
                <a:spcPct val="100000"/>
              </a:lnSpc>
              <a:spcBef>
                <a:spcPts val="600"/>
              </a:spcBef>
              <a:buClr>
                <a:srgbClr val="FFFFFF"/>
              </a:buClr>
              <a:buFont typeface="Wingdings"/>
              <a:buChar char=""/>
              <a:tabLst>
                <a:tab pos="195580" algn="l"/>
              </a:tabLst>
            </a:pPr>
            <a:r>
              <a:rPr lang="en-US" sz="1200" spc="-25" dirty="0" smtClean="0">
                <a:solidFill>
                  <a:srgbClr val="FFFFFF"/>
                </a:solidFill>
                <a:latin typeface="+mn-lt"/>
                <a:cs typeface="Calibri"/>
              </a:rPr>
              <a:t>M</a:t>
            </a:r>
            <a:r>
              <a:rPr lang="en-US" sz="1200" spc="-40" dirty="0" smtClean="0">
                <a:solidFill>
                  <a:srgbClr val="FFFFFF"/>
                </a:solidFill>
                <a:latin typeface="+mn-lt"/>
                <a:cs typeface="Calibri"/>
              </a:rPr>
              <a:t>a</a:t>
            </a:r>
            <a:r>
              <a:rPr lang="en-US" sz="1200" spc="-5" dirty="0" smtClean="0">
                <a:solidFill>
                  <a:srgbClr val="FFFFFF"/>
                </a:solidFill>
                <a:latin typeface="+mn-lt"/>
                <a:cs typeface="Calibri"/>
              </a:rPr>
              <a:t>ximu</a:t>
            </a:r>
            <a:r>
              <a:rPr lang="en-US" sz="1200" dirty="0" smtClean="0">
                <a:solidFill>
                  <a:srgbClr val="FFFFFF"/>
                </a:solidFill>
                <a:latin typeface="+mn-lt"/>
                <a:cs typeface="Calibri"/>
              </a:rPr>
              <a:t>m</a:t>
            </a:r>
            <a:r>
              <a:rPr lang="en-US" sz="1200" spc="-20" dirty="0" smtClean="0">
                <a:solidFill>
                  <a:srgbClr val="FFFFFF"/>
                </a:solidFill>
                <a:latin typeface="+mn-lt"/>
                <a:cs typeface="Calibri"/>
              </a:rPr>
              <a:t> </a:t>
            </a:r>
            <a:r>
              <a:rPr lang="en-US" sz="1200" spc="-15" dirty="0" smtClean="0">
                <a:solidFill>
                  <a:srgbClr val="FFFFFF"/>
                </a:solidFill>
                <a:latin typeface="+mn-lt"/>
                <a:cs typeface="Calibri"/>
              </a:rPr>
              <a:t>AA</a:t>
            </a:r>
            <a:r>
              <a:rPr lang="en-US" sz="1200" spc="-35" dirty="0" smtClean="0">
                <a:solidFill>
                  <a:srgbClr val="FFFFFF"/>
                </a:solidFill>
                <a:latin typeface="+mn-lt"/>
                <a:cs typeface="Calibri"/>
              </a:rPr>
              <a:t>D</a:t>
            </a:r>
            <a:r>
              <a:rPr lang="en-US" sz="1200" dirty="0" smtClean="0">
                <a:solidFill>
                  <a:srgbClr val="FFFFFF"/>
                </a:solidFill>
                <a:latin typeface="+mn-lt"/>
                <a:cs typeface="Calibri"/>
              </a:rPr>
              <a:t>T</a:t>
            </a:r>
            <a:r>
              <a:rPr lang="en-US" sz="1200" spc="-20" dirty="0" smtClean="0">
                <a:solidFill>
                  <a:srgbClr val="FFFFFF"/>
                </a:solidFill>
                <a:latin typeface="+mn-lt"/>
                <a:cs typeface="Calibri"/>
              </a:rPr>
              <a:t> </a:t>
            </a:r>
            <a:r>
              <a:rPr lang="en-US" sz="1200" spc="-15" dirty="0" smtClean="0">
                <a:solidFill>
                  <a:srgbClr val="FFFFFF"/>
                </a:solidFill>
                <a:latin typeface="+mn-lt"/>
                <a:cs typeface="Calibri"/>
              </a:rPr>
              <a:t>1</a:t>
            </a:r>
            <a:r>
              <a:rPr lang="en-US" sz="1200" spc="-25" dirty="0" smtClean="0">
                <a:solidFill>
                  <a:srgbClr val="FFFFFF"/>
                </a:solidFill>
                <a:latin typeface="+mn-lt"/>
                <a:cs typeface="Calibri"/>
              </a:rPr>
              <a:t>8</a:t>
            </a:r>
            <a:r>
              <a:rPr lang="en-US" sz="1200" spc="-10" dirty="0" smtClean="0">
                <a:solidFill>
                  <a:srgbClr val="FFFFFF"/>
                </a:solidFill>
                <a:latin typeface="+mn-lt"/>
                <a:cs typeface="Calibri"/>
              </a:rPr>
              <a:t>0,</a:t>
            </a:r>
            <a:r>
              <a:rPr lang="en-US" sz="1200" spc="-25" dirty="0" smtClean="0">
                <a:solidFill>
                  <a:srgbClr val="FFFFFF"/>
                </a:solidFill>
                <a:latin typeface="+mn-lt"/>
                <a:cs typeface="Calibri"/>
              </a:rPr>
              <a:t>0</a:t>
            </a:r>
            <a:r>
              <a:rPr lang="en-US" sz="1200" spc="-15" dirty="0" smtClean="0">
                <a:solidFill>
                  <a:srgbClr val="FFFFFF"/>
                </a:solidFill>
                <a:latin typeface="+mn-lt"/>
                <a:cs typeface="Calibri"/>
              </a:rPr>
              <a:t>00</a:t>
            </a:r>
            <a:endParaRPr lang="en-US" sz="1200" dirty="0" smtClean="0">
              <a:latin typeface="+mn-lt"/>
              <a:cs typeface="Calibri"/>
            </a:endParaRPr>
          </a:p>
          <a:p>
            <a:pPr marL="195580" indent="-182880">
              <a:lnSpc>
                <a:spcPct val="100000"/>
              </a:lnSpc>
              <a:spcBef>
                <a:spcPts val="600"/>
              </a:spcBef>
              <a:buClr>
                <a:srgbClr val="FFFFFF"/>
              </a:buClr>
              <a:buFont typeface="Wingdings"/>
              <a:buChar char=""/>
              <a:tabLst>
                <a:tab pos="195580" algn="l"/>
              </a:tabLst>
            </a:pPr>
            <a:r>
              <a:rPr lang="en-US" sz="1200" spc="-10" dirty="0" smtClean="0">
                <a:solidFill>
                  <a:srgbClr val="FFFFFF"/>
                </a:solidFill>
                <a:latin typeface="+mn-lt"/>
                <a:cs typeface="Calibri"/>
              </a:rPr>
              <a:t>1</a:t>
            </a:r>
            <a:r>
              <a:rPr lang="en-US" sz="1200" dirty="0" smtClean="0">
                <a:solidFill>
                  <a:srgbClr val="FFFFFF"/>
                </a:solidFill>
                <a:latin typeface="+mn-lt"/>
                <a:cs typeface="Calibri"/>
              </a:rPr>
              <a:t>% </a:t>
            </a:r>
            <a:r>
              <a:rPr lang="en-US" sz="1200" spc="-30" dirty="0" smtClean="0">
                <a:solidFill>
                  <a:srgbClr val="FFFFFF"/>
                </a:solidFill>
                <a:latin typeface="+mn-lt"/>
                <a:cs typeface="Calibri"/>
              </a:rPr>
              <a:t>t</a:t>
            </a:r>
            <a:r>
              <a:rPr lang="en-US" sz="1200" dirty="0" smtClean="0">
                <a:solidFill>
                  <a:srgbClr val="FFFFFF"/>
                </a:solidFill>
                <a:latin typeface="+mn-lt"/>
                <a:cs typeface="Calibri"/>
              </a:rPr>
              <a:t>o</a:t>
            </a:r>
            <a:r>
              <a:rPr lang="en-US" sz="1200" spc="-25" dirty="0" smtClean="0">
                <a:solidFill>
                  <a:srgbClr val="FFFFFF"/>
                </a:solidFill>
                <a:latin typeface="+mn-lt"/>
                <a:cs typeface="Calibri"/>
              </a:rPr>
              <a:t> </a:t>
            </a:r>
            <a:r>
              <a:rPr lang="en-US" sz="1200" dirty="0" smtClean="0">
                <a:solidFill>
                  <a:srgbClr val="FFFFFF"/>
                </a:solidFill>
                <a:latin typeface="+mn-lt"/>
                <a:cs typeface="Calibri"/>
              </a:rPr>
              <a:t>3%</a:t>
            </a:r>
            <a:r>
              <a:rPr lang="en-US" sz="1200" spc="-10" dirty="0" smtClean="0">
                <a:solidFill>
                  <a:srgbClr val="FFFFFF"/>
                </a:solidFill>
                <a:latin typeface="+mn-lt"/>
                <a:cs typeface="Calibri"/>
              </a:rPr>
              <a:t> </a:t>
            </a:r>
            <a:r>
              <a:rPr lang="en-US" sz="1200" spc="-15" dirty="0" smtClean="0">
                <a:solidFill>
                  <a:srgbClr val="FFFFFF"/>
                </a:solidFill>
                <a:latin typeface="+mn-lt"/>
                <a:cs typeface="Calibri"/>
              </a:rPr>
              <a:t>T</a:t>
            </a:r>
            <a:r>
              <a:rPr lang="en-US" sz="1200" spc="-5" dirty="0" smtClean="0">
                <a:solidFill>
                  <a:srgbClr val="FFFFFF"/>
                </a:solidFill>
                <a:latin typeface="+mn-lt"/>
                <a:cs typeface="Calibri"/>
              </a:rPr>
              <a:t>h</a:t>
            </a:r>
            <a:r>
              <a:rPr lang="en-US" sz="1200" spc="-40" dirty="0" smtClean="0">
                <a:solidFill>
                  <a:srgbClr val="FFFFFF"/>
                </a:solidFill>
                <a:latin typeface="+mn-lt"/>
                <a:cs typeface="Calibri"/>
              </a:rPr>
              <a:t>r</a:t>
            </a:r>
            <a:r>
              <a:rPr lang="en-US" sz="1200" spc="-5" dirty="0" smtClean="0">
                <a:solidFill>
                  <a:srgbClr val="FFFFFF"/>
                </a:solidFill>
                <a:latin typeface="+mn-lt"/>
                <a:cs typeface="Calibri"/>
              </a:rPr>
              <a:t>o</a:t>
            </a:r>
            <a:r>
              <a:rPr lang="en-US" sz="1200" spc="-10" dirty="0" smtClean="0">
                <a:solidFill>
                  <a:srgbClr val="FFFFFF"/>
                </a:solidFill>
                <a:latin typeface="+mn-lt"/>
                <a:cs typeface="Calibri"/>
              </a:rPr>
              <a:t>u</a:t>
            </a:r>
            <a:r>
              <a:rPr lang="en-US" sz="1200" dirty="0" smtClean="0">
                <a:solidFill>
                  <a:srgbClr val="FFFFFF"/>
                </a:solidFill>
                <a:latin typeface="+mn-lt"/>
                <a:cs typeface="Calibri"/>
              </a:rPr>
              <a:t>gh</a:t>
            </a:r>
            <a:r>
              <a:rPr lang="en-US" sz="1200" spc="5" dirty="0" smtClean="0">
                <a:solidFill>
                  <a:srgbClr val="FFFFFF"/>
                </a:solidFill>
                <a:latin typeface="+mn-lt"/>
                <a:cs typeface="Calibri"/>
              </a:rPr>
              <a:t> </a:t>
            </a:r>
            <a:r>
              <a:rPr lang="en-US" sz="1200" spc="-150" dirty="0" smtClean="0">
                <a:solidFill>
                  <a:srgbClr val="FFFFFF"/>
                </a:solidFill>
                <a:latin typeface="+mn-lt"/>
                <a:cs typeface="Calibri"/>
              </a:rPr>
              <a:t>T</a:t>
            </a:r>
            <a:r>
              <a:rPr lang="en-US" sz="1200" spc="-55" dirty="0" smtClean="0">
                <a:solidFill>
                  <a:srgbClr val="FFFFFF"/>
                </a:solidFill>
                <a:latin typeface="+mn-lt"/>
                <a:cs typeface="Calibri"/>
              </a:rPr>
              <a:t>r</a:t>
            </a:r>
            <a:r>
              <a:rPr lang="en-US" sz="1200" spc="-10" dirty="0" smtClean="0">
                <a:solidFill>
                  <a:srgbClr val="FFFFFF"/>
                </a:solidFill>
                <a:latin typeface="+mn-lt"/>
                <a:cs typeface="Calibri"/>
              </a:rPr>
              <a:t>a</a:t>
            </a:r>
            <a:r>
              <a:rPr lang="en-US" sz="1200" spc="-25" dirty="0" smtClean="0">
                <a:solidFill>
                  <a:srgbClr val="FFFFFF"/>
                </a:solidFill>
                <a:latin typeface="+mn-lt"/>
                <a:cs typeface="Calibri"/>
              </a:rPr>
              <a:t>f</a:t>
            </a:r>
            <a:r>
              <a:rPr lang="en-US" sz="1200" spc="-5" dirty="0" smtClean="0">
                <a:solidFill>
                  <a:srgbClr val="FFFFFF"/>
                </a:solidFill>
                <a:latin typeface="+mn-lt"/>
                <a:cs typeface="Calibri"/>
              </a:rPr>
              <a:t>fic</a:t>
            </a:r>
            <a:endParaRPr lang="en-US" sz="1200" dirty="0" smtClean="0">
              <a:latin typeface="+mn-lt"/>
              <a:cs typeface="Calibri"/>
            </a:endParaRPr>
          </a:p>
          <a:p>
            <a:pPr marL="195580" indent="-182880">
              <a:lnSpc>
                <a:spcPct val="100000"/>
              </a:lnSpc>
              <a:spcBef>
                <a:spcPts val="600"/>
              </a:spcBef>
              <a:buClr>
                <a:srgbClr val="FFFFFF"/>
              </a:buClr>
              <a:buFont typeface="Wingdings"/>
              <a:buChar char=""/>
              <a:tabLst>
                <a:tab pos="195580" algn="l"/>
              </a:tabLst>
            </a:pPr>
            <a:r>
              <a:rPr lang="en-US" sz="1200" spc="-5" dirty="0" smtClean="0">
                <a:solidFill>
                  <a:srgbClr val="FFFFFF"/>
                </a:solidFill>
                <a:latin typeface="+mn-lt"/>
                <a:cs typeface="Calibri"/>
              </a:rPr>
              <a:t>Sa</a:t>
            </a:r>
            <a:r>
              <a:rPr lang="en-US" sz="1200" spc="-70" dirty="0" smtClean="0">
                <a:solidFill>
                  <a:srgbClr val="FFFFFF"/>
                </a:solidFill>
                <a:latin typeface="+mn-lt"/>
                <a:cs typeface="Calibri"/>
              </a:rPr>
              <a:t>f</a:t>
            </a:r>
            <a:r>
              <a:rPr lang="en-US" sz="1200" spc="-15" dirty="0" smtClean="0">
                <a:solidFill>
                  <a:srgbClr val="FFFFFF"/>
                </a:solidFill>
                <a:latin typeface="+mn-lt"/>
                <a:cs typeface="Calibri"/>
              </a:rPr>
              <a:t>ety</a:t>
            </a:r>
            <a:r>
              <a:rPr lang="en-US" sz="1200" spc="-20" dirty="0" smtClean="0">
                <a:solidFill>
                  <a:srgbClr val="FFFFFF"/>
                </a:solidFill>
                <a:latin typeface="+mn-lt"/>
                <a:cs typeface="Calibri"/>
              </a:rPr>
              <a:t> </a:t>
            </a:r>
            <a:r>
              <a:rPr lang="en-US" sz="1200" dirty="0" smtClean="0">
                <a:solidFill>
                  <a:srgbClr val="FFFFFF"/>
                </a:solidFill>
                <a:latin typeface="+mn-lt"/>
                <a:cs typeface="Calibri"/>
              </a:rPr>
              <a:t>and</a:t>
            </a:r>
            <a:r>
              <a:rPr lang="en-US" sz="1200" spc="-5" dirty="0" smtClean="0">
                <a:solidFill>
                  <a:srgbClr val="FFFFFF"/>
                </a:solidFill>
                <a:latin typeface="+mn-lt"/>
                <a:cs typeface="Calibri"/>
              </a:rPr>
              <a:t> </a:t>
            </a:r>
            <a:r>
              <a:rPr lang="en-US" sz="1200" spc="-15" dirty="0" smtClean="0">
                <a:solidFill>
                  <a:srgbClr val="FFFFFF"/>
                </a:solidFill>
                <a:latin typeface="+mn-lt"/>
                <a:cs typeface="Calibri"/>
              </a:rPr>
              <a:t>Geom</a:t>
            </a:r>
            <a:r>
              <a:rPr lang="en-US" sz="1200" spc="-25" dirty="0" smtClean="0">
                <a:solidFill>
                  <a:srgbClr val="FFFFFF"/>
                </a:solidFill>
                <a:latin typeface="+mn-lt"/>
                <a:cs typeface="Calibri"/>
              </a:rPr>
              <a:t>e</a:t>
            </a:r>
            <a:r>
              <a:rPr lang="en-US" sz="1200" spc="-10" dirty="0" smtClean="0">
                <a:solidFill>
                  <a:srgbClr val="FFFFFF"/>
                </a:solidFill>
                <a:latin typeface="+mn-lt"/>
                <a:cs typeface="Calibri"/>
              </a:rPr>
              <a:t>tric</a:t>
            </a:r>
            <a:r>
              <a:rPr lang="en-US" sz="1200" spc="-20" dirty="0" smtClean="0">
                <a:solidFill>
                  <a:srgbClr val="FFFFFF"/>
                </a:solidFill>
                <a:latin typeface="+mn-lt"/>
                <a:cs typeface="Calibri"/>
              </a:rPr>
              <a:t> D</a:t>
            </a:r>
            <a:r>
              <a:rPr lang="en-US" sz="1200" spc="-35" dirty="0" smtClean="0">
                <a:solidFill>
                  <a:srgbClr val="FFFFFF"/>
                </a:solidFill>
                <a:latin typeface="+mn-lt"/>
                <a:cs typeface="Calibri"/>
              </a:rPr>
              <a:t>e</a:t>
            </a:r>
            <a:r>
              <a:rPr lang="en-US" sz="1200" spc="-5" dirty="0" smtClean="0">
                <a:solidFill>
                  <a:srgbClr val="FFFFFF"/>
                </a:solidFill>
                <a:latin typeface="+mn-lt"/>
                <a:cs typeface="Calibri"/>
              </a:rPr>
              <a:t>fici</a:t>
            </a:r>
            <a:r>
              <a:rPr lang="en-US" sz="1200" spc="10" dirty="0" smtClean="0">
                <a:solidFill>
                  <a:srgbClr val="FFFFFF"/>
                </a:solidFill>
                <a:latin typeface="+mn-lt"/>
                <a:cs typeface="Calibri"/>
              </a:rPr>
              <a:t>e</a:t>
            </a:r>
            <a:r>
              <a:rPr lang="en-US" sz="1200" spc="-5" dirty="0" smtClean="0">
                <a:solidFill>
                  <a:srgbClr val="FFFFFF"/>
                </a:solidFill>
                <a:latin typeface="+mn-lt"/>
                <a:cs typeface="Calibri"/>
              </a:rPr>
              <a:t>nci</a:t>
            </a:r>
            <a:r>
              <a:rPr lang="en-US" sz="1200" spc="10" dirty="0" smtClean="0">
                <a:solidFill>
                  <a:srgbClr val="FFFFFF"/>
                </a:solidFill>
                <a:latin typeface="+mn-lt"/>
                <a:cs typeface="Calibri"/>
              </a:rPr>
              <a:t>e</a:t>
            </a:r>
            <a:r>
              <a:rPr lang="en-US" sz="1200" dirty="0" smtClean="0">
                <a:solidFill>
                  <a:srgbClr val="FFFFFF"/>
                </a:solidFill>
                <a:latin typeface="+mn-lt"/>
                <a:cs typeface="Calibri"/>
              </a:rPr>
              <a:t>s</a:t>
            </a:r>
            <a:endParaRPr lang="en-US" sz="1200" dirty="0" smtClean="0">
              <a:latin typeface="+mn-lt"/>
              <a:cs typeface="Calibri"/>
            </a:endParaRPr>
          </a:p>
          <a:p>
            <a:pPr marL="195580" indent="-182880">
              <a:lnSpc>
                <a:spcPct val="100000"/>
              </a:lnSpc>
              <a:spcBef>
                <a:spcPts val="600"/>
              </a:spcBef>
              <a:buClr>
                <a:srgbClr val="FFFFFF"/>
              </a:buClr>
              <a:buSzPct val="75000"/>
              <a:buFont typeface="Wingdings"/>
              <a:buChar char=""/>
              <a:tabLst>
                <a:tab pos="195580" algn="l"/>
              </a:tabLst>
            </a:pPr>
            <a:r>
              <a:rPr lang="en-US" sz="1200" spc="-5" dirty="0" smtClean="0">
                <a:solidFill>
                  <a:srgbClr val="FFFFFF"/>
                </a:solidFill>
                <a:latin typeface="+mn-lt"/>
                <a:cs typeface="Calibri"/>
              </a:rPr>
              <a:t>Lan</a:t>
            </a:r>
            <a:r>
              <a:rPr lang="en-US" sz="1200" dirty="0" smtClean="0">
                <a:solidFill>
                  <a:srgbClr val="FFFFFF"/>
                </a:solidFill>
                <a:latin typeface="+mn-lt"/>
                <a:cs typeface="Calibri"/>
              </a:rPr>
              <a:t>e</a:t>
            </a:r>
            <a:r>
              <a:rPr lang="en-US" sz="1200" spc="5" dirty="0" smtClean="0">
                <a:solidFill>
                  <a:srgbClr val="FFFFFF"/>
                </a:solidFill>
                <a:latin typeface="+mn-lt"/>
                <a:cs typeface="Calibri"/>
              </a:rPr>
              <a:t> </a:t>
            </a:r>
            <a:r>
              <a:rPr lang="en-US" sz="1200" spc="-20" dirty="0" smtClean="0">
                <a:solidFill>
                  <a:srgbClr val="FFFFFF"/>
                </a:solidFill>
                <a:latin typeface="+mn-lt"/>
                <a:cs typeface="Calibri"/>
              </a:rPr>
              <a:t>D</a:t>
            </a:r>
            <a:r>
              <a:rPr lang="en-US" sz="1200" spc="-40" dirty="0" smtClean="0">
                <a:solidFill>
                  <a:srgbClr val="FFFFFF"/>
                </a:solidFill>
                <a:latin typeface="+mn-lt"/>
                <a:cs typeface="Calibri"/>
              </a:rPr>
              <a:t>r</a:t>
            </a:r>
            <a:r>
              <a:rPr lang="en-US" sz="1200" spc="-5" dirty="0" smtClean="0">
                <a:solidFill>
                  <a:srgbClr val="FFFFFF"/>
                </a:solidFill>
                <a:latin typeface="+mn-lt"/>
                <a:cs typeface="Calibri"/>
              </a:rPr>
              <a:t>o</a:t>
            </a:r>
            <a:r>
              <a:rPr lang="en-US" sz="1200" spc="-20" dirty="0" smtClean="0">
                <a:solidFill>
                  <a:srgbClr val="FFFFFF"/>
                </a:solidFill>
                <a:latin typeface="+mn-lt"/>
                <a:cs typeface="Calibri"/>
              </a:rPr>
              <a:t>p</a:t>
            </a:r>
            <a:r>
              <a:rPr lang="en-US" sz="1200" dirty="0" smtClean="0">
                <a:solidFill>
                  <a:srgbClr val="FFFFFF"/>
                </a:solidFill>
                <a:latin typeface="+mn-lt"/>
                <a:cs typeface="Calibri"/>
              </a:rPr>
              <a:t>s</a:t>
            </a:r>
            <a:r>
              <a:rPr lang="en-US" sz="1200" spc="-5" dirty="0" smtClean="0">
                <a:solidFill>
                  <a:srgbClr val="FFFFFF"/>
                </a:solidFill>
                <a:latin typeface="+mn-lt"/>
                <a:cs typeface="Calibri"/>
              </a:rPr>
              <a:t> </a:t>
            </a:r>
            <a:r>
              <a:rPr lang="en-US" sz="1200" spc="-30" dirty="0" smtClean="0">
                <a:solidFill>
                  <a:srgbClr val="FFFFFF"/>
                </a:solidFill>
                <a:latin typeface="+mn-lt"/>
                <a:cs typeface="Calibri"/>
              </a:rPr>
              <a:t>a</a:t>
            </a:r>
            <a:r>
              <a:rPr lang="en-US" sz="1200" spc="-10" dirty="0" smtClean="0">
                <a:solidFill>
                  <a:srgbClr val="FFFFFF"/>
                </a:solidFill>
                <a:latin typeface="+mn-lt"/>
                <a:cs typeface="Calibri"/>
              </a:rPr>
              <a:t>t</a:t>
            </a:r>
            <a:r>
              <a:rPr lang="en-US" sz="1200" dirty="0" smtClean="0">
                <a:solidFill>
                  <a:srgbClr val="FFFFFF"/>
                </a:solidFill>
                <a:latin typeface="+mn-lt"/>
                <a:cs typeface="Calibri"/>
              </a:rPr>
              <a:t> I</a:t>
            </a:r>
            <a:r>
              <a:rPr lang="en-US" sz="1200" spc="-35" dirty="0" smtClean="0">
                <a:solidFill>
                  <a:srgbClr val="FFFFFF"/>
                </a:solidFill>
                <a:latin typeface="+mn-lt"/>
                <a:cs typeface="Calibri"/>
              </a:rPr>
              <a:t>nt</a:t>
            </a:r>
            <a:r>
              <a:rPr lang="en-US" sz="1200" spc="-15" dirty="0" smtClean="0">
                <a:solidFill>
                  <a:srgbClr val="FFFFFF"/>
                </a:solidFill>
                <a:latin typeface="+mn-lt"/>
                <a:cs typeface="Calibri"/>
              </a:rPr>
              <a:t>e</a:t>
            </a:r>
            <a:r>
              <a:rPr lang="en-US" sz="1200" spc="-40" dirty="0" smtClean="0">
                <a:solidFill>
                  <a:srgbClr val="FFFFFF"/>
                </a:solidFill>
                <a:latin typeface="+mn-lt"/>
                <a:cs typeface="Calibri"/>
              </a:rPr>
              <a:t>r</a:t>
            </a:r>
            <a:r>
              <a:rPr lang="en-US" sz="1200" dirty="0" smtClean="0">
                <a:solidFill>
                  <a:srgbClr val="FFFFFF"/>
                </a:solidFill>
                <a:latin typeface="+mn-lt"/>
                <a:cs typeface="Calibri"/>
              </a:rPr>
              <a:t>cha</a:t>
            </a:r>
            <a:r>
              <a:rPr lang="en-US" sz="1200" spc="-5" dirty="0" smtClean="0">
                <a:solidFill>
                  <a:srgbClr val="FFFFFF"/>
                </a:solidFill>
                <a:latin typeface="+mn-lt"/>
                <a:cs typeface="Calibri"/>
              </a:rPr>
              <a:t>n</a:t>
            </a:r>
            <a:r>
              <a:rPr lang="en-US" sz="1200" spc="-30" dirty="0" smtClean="0">
                <a:solidFill>
                  <a:srgbClr val="FFFFFF"/>
                </a:solidFill>
                <a:latin typeface="+mn-lt"/>
                <a:cs typeface="Calibri"/>
              </a:rPr>
              <a:t>g</a:t>
            </a:r>
            <a:r>
              <a:rPr lang="en-US" sz="1200" spc="-15" dirty="0" smtClean="0">
                <a:solidFill>
                  <a:srgbClr val="FFFFFF"/>
                </a:solidFill>
                <a:latin typeface="+mn-lt"/>
                <a:cs typeface="Calibri"/>
              </a:rPr>
              <a:t>es</a:t>
            </a:r>
            <a:endParaRPr lang="en-US" sz="1200" dirty="0" smtClean="0">
              <a:latin typeface="+mn-lt"/>
              <a:cs typeface="Calibri"/>
            </a:endParaRPr>
          </a:p>
          <a:p>
            <a:pPr marL="195580" indent="-182880">
              <a:lnSpc>
                <a:spcPct val="100000"/>
              </a:lnSpc>
              <a:spcBef>
                <a:spcPts val="600"/>
              </a:spcBef>
              <a:buClr>
                <a:srgbClr val="FFFFFF"/>
              </a:buClr>
              <a:buSzPct val="75000"/>
              <a:buFont typeface="Wingdings"/>
              <a:buChar char=""/>
              <a:tabLst>
                <a:tab pos="195580" algn="l"/>
              </a:tabLst>
            </a:pPr>
            <a:r>
              <a:rPr lang="en-US" sz="1200" spc="-5" dirty="0" smtClean="0">
                <a:solidFill>
                  <a:srgbClr val="FFFFFF"/>
                </a:solidFill>
                <a:latin typeface="+mn-lt"/>
                <a:cs typeface="Calibri"/>
              </a:rPr>
              <a:t>Lan</a:t>
            </a:r>
            <a:r>
              <a:rPr lang="en-US" sz="1200" dirty="0" smtClean="0">
                <a:solidFill>
                  <a:srgbClr val="FFFFFF"/>
                </a:solidFill>
                <a:latin typeface="+mn-lt"/>
                <a:cs typeface="Calibri"/>
              </a:rPr>
              <a:t>e</a:t>
            </a:r>
            <a:r>
              <a:rPr lang="en-US" sz="1200" spc="5" dirty="0" smtClean="0">
                <a:solidFill>
                  <a:srgbClr val="FFFFFF"/>
                </a:solidFill>
                <a:latin typeface="+mn-lt"/>
                <a:cs typeface="Calibri"/>
              </a:rPr>
              <a:t> </a:t>
            </a:r>
            <a:r>
              <a:rPr lang="en-US" sz="1200" dirty="0" smtClean="0">
                <a:solidFill>
                  <a:srgbClr val="FFFFFF"/>
                </a:solidFill>
                <a:latin typeface="+mn-lt"/>
                <a:cs typeface="Calibri"/>
              </a:rPr>
              <a:t>and</a:t>
            </a:r>
            <a:r>
              <a:rPr lang="en-US" sz="1200" spc="-5" dirty="0" smtClean="0">
                <a:solidFill>
                  <a:srgbClr val="FFFFFF"/>
                </a:solidFill>
                <a:latin typeface="+mn-lt"/>
                <a:cs typeface="Calibri"/>
              </a:rPr>
              <a:t> Shoulde</a:t>
            </a:r>
            <a:r>
              <a:rPr lang="en-US" sz="1200" dirty="0" smtClean="0">
                <a:solidFill>
                  <a:srgbClr val="FFFFFF"/>
                </a:solidFill>
                <a:latin typeface="+mn-lt"/>
                <a:cs typeface="Calibri"/>
              </a:rPr>
              <a:t>r</a:t>
            </a:r>
            <a:r>
              <a:rPr lang="en-US" sz="1200" spc="10" dirty="0" smtClean="0">
                <a:solidFill>
                  <a:srgbClr val="FFFFFF"/>
                </a:solidFill>
                <a:latin typeface="+mn-lt"/>
                <a:cs typeface="Calibri"/>
              </a:rPr>
              <a:t> </a:t>
            </a:r>
            <a:r>
              <a:rPr lang="en-US" sz="1200" dirty="0" smtClean="0">
                <a:solidFill>
                  <a:srgbClr val="FFFFFF"/>
                </a:solidFill>
                <a:latin typeface="+mn-lt"/>
                <a:cs typeface="Calibri"/>
              </a:rPr>
              <a:t>Widths</a:t>
            </a:r>
            <a:endParaRPr lang="en-US" sz="1200" dirty="0" smtClean="0">
              <a:latin typeface="+mn-lt"/>
              <a:cs typeface="Calibri"/>
            </a:endParaRPr>
          </a:p>
          <a:p>
            <a:pPr marL="195580" indent="-182880">
              <a:lnSpc>
                <a:spcPct val="100000"/>
              </a:lnSpc>
              <a:spcBef>
                <a:spcPts val="600"/>
              </a:spcBef>
              <a:buClr>
                <a:srgbClr val="FFFFFF"/>
              </a:buClr>
              <a:buFont typeface="Wingdings"/>
              <a:buChar char=""/>
              <a:tabLst>
                <a:tab pos="195580" algn="l"/>
              </a:tabLst>
            </a:pPr>
            <a:r>
              <a:rPr lang="en-US" sz="1200" dirty="0" smtClean="0">
                <a:solidFill>
                  <a:srgbClr val="FFFFFF"/>
                </a:solidFill>
                <a:latin typeface="+mn-lt"/>
                <a:cs typeface="Calibri"/>
              </a:rPr>
              <a:t>Pri</a:t>
            </a:r>
            <a:r>
              <a:rPr lang="en-US" sz="1200" spc="-10" dirty="0" smtClean="0">
                <a:solidFill>
                  <a:srgbClr val="FFFFFF"/>
                </a:solidFill>
                <a:latin typeface="+mn-lt"/>
                <a:cs typeface="Calibri"/>
              </a:rPr>
              <a:t>ority </a:t>
            </a:r>
            <a:r>
              <a:rPr lang="en-US" sz="1200" spc="-15" dirty="0" smtClean="0">
                <a:solidFill>
                  <a:srgbClr val="FFFFFF"/>
                </a:solidFill>
                <a:latin typeface="+mn-lt"/>
                <a:cs typeface="Calibri"/>
              </a:rPr>
              <a:t>by</a:t>
            </a:r>
            <a:r>
              <a:rPr lang="en-US" sz="1200" spc="-10" dirty="0" smtClean="0">
                <a:solidFill>
                  <a:srgbClr val="FFFFFF"/>
                </a:solidFill>
                <a:latin typeface="+mn-lt"/>
                <a:cs typeface="Calibri"/>
              </a:rPr>
              <a:t> </a:t>
            </a:r>
            <a:r>
              <a:rPr lang="en-US" sz="1200" spc="-15" dirty="0" smtClean="0">
                <a:solidFill>
                  <a:srgbClr val="FFFFFF"/>
                </a:solidFill>
                <a:latin typeface="+mn-lt"/>
                <a:cs typeface="Calibri"/>
              </a:rPr>
              <a:t>P</a:t>
            </a:r>
            <a:r>
              <a:rPr lang="en-US" sz="1200" spc="-70" dirty="0" smtClean="0">
                <a:solidFill>
                  <a:srgbClr val="FFFFFF"/>
                </a:solidFill>
                <a:latin typeface="+mn-lt"/>
                <a:cs typeface="Calibri"/>
              </a:rPr>
              <a:t>h</a:t>
            </a:r>
            <a:r>
              <a:rPr lang="en-US" sz="1200" spc="-35" dirty="0" smtClean="0">
                <a:solidFill>
                  <a:srgbClr val="FFFFFF"/>
                </a:solidFill>
                <a:latin typeface="+mn-lt"/>
                <a:cs typeface="Calibri"/>
              </a:rPr>
              <a:t>y</a:t>
            </a:r>
            <a:r>
              <a:rPr lang="en-US" sz="1200" spc="-5" dirty="0" smtClean="0">
                <a:solidFill>
                  <a:srgbClr val="FFFFFF"/>
                </a:solidFill>
                <a:latin typeface="+mn-lt"/>
                <a:cs typeface="Calibri"/>
              </a:rPr>
              <a:t>si</a:t>
            </a:r>
            <a:r>
              <a:rPr lang="en-US" sz="1200" spc="-20" dirty="0" smtClean="0">
                <a:solidFill>
                  <a:srgbClr val="FFFFFF"/>
                </a:solidFill>
                <a:latin typeface="+mn-lt"/>
                <a:cs typeface="Calibri"/>
              </a:rPr>
              <a:t>c</a:t>
            </a:r>
            <a:r>
              <a:rPr lang="en-US" sz="1200" dirty="0" smtClean="0">
                <a:solidFill>
                  <a:srgbClr val="FFFFFF"/>
                </a:solidFill>
                <a:latin typeface="+mn-lt"/>
                <a:cs typeface="Calibri"/>
              </a:rPr>
              <a:t>al </a:t>
            </a:r>
            <a:r>
              <a:rPr lang="en-US" sz="1200" spc="-5" dirty="0" smtClean="0">
                <a:solidFill>
                  <a:srgbClr val="FFFFFF"/>
                </a:solidFill>
                <a:latin typeface="+mn-lt"/>
                <a:cs typeface="Calibri"/>
              </a:rPr>
              <a:t>Conditions</a:t>
            </a:r>
            <a:endParaRPr lang="en-US" sz="1200" dirty="0" smtClean="0">
              <a:latin typeface="+mn-lt"/>
              <a:cs typeface="Calibri"/>
            </a:endParaRPr>
          </a:p>
        </p:txBody>
      </p:sp>
      <p:sp>
        <p:nvSpPr>
          <p:cNvPr id="4" name="Slide Number Placeholder 3"/>
          <p:cNvSpPr>
            <a:spLocks noGrp="1"/>
          </p:cNvSpPr>
          <p:nvPr>
            <p:ph type="sldNum" sz="quarter" idx="10"/>
          </p:nvPr>
        </p:nvSpPr>
        <p:spPr/>
        <p:txBody>
          <a:bodyPr/>
          <a:lstStyle/>
          <a:p>
            <a:fld id="{FFE33CDB-1A7D-4882-A6A5-EAA8790148EF}" type="slidenum">
              <a:rPr lang="en-US" smtClean="0"/>
              <a:t>8</a:t>
            </a:fld>
            <a:endParaRPr lang="en-US" dirty="0"/>
          </a:p>
        </p:txBody>
      </p:sp>
    </p:spTree>
    <p:extLst>
      <p:ext uri="{BB962C8B-B14F-4D97-AF65-F5344CB8AC3E}">
        <p14:creationId xmlns:p14="http://schemas.microsoft.com/office/powerpoint/2010/main" val="192723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33CDB-1A7D-4882-A6A5-EAA8790148EF}" type="slidenum">
              <a:rPr lang="en-US" smtClean="0"/>
              <a:t>9</a:t>
            </a:fld>
            <a:endParaRPr lang="en-US" dirty="0"/>
          </a:p>
        </p:txBody>
      </p:sp>
    </p:spTree>
    <p:extLst>
      <p:ext uri="{BB962C8B-B14F-4D97-AF65-F5344CB8AC3E}">
        <p14:creationId xmlns:p14="http://schemas.microsoft.com/office/powerpoint/2010/main" val="3314493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355141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192793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4195992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CA5123F-BE18-4917-9224-D1011750EB6C}" type="datetime1">
              <a:rPr lang="en-US" smtClean="0">
                <a:solidFill>
                  <a:srgbClr val="EEECE1"/>
                </a:solidFill>
              </a:rPr>
              <a:pPr/>
              <a:t>9/6/2016</a:t>
            </a:fld>
            <a:endParaRPr lang="en-US" dirty="0">
              <a:solidFill>
                <a:srgbClr val="EEECE1"/>
              </a:solidFill>
            </a:endParaRPr>
          </a:p>
        </p:txBody>
      </p:sp>
      <p:sp>
        <p:nvSpPr>
          <p:cNvPr id="5" name="Footer Placeholder 4"/>
          <p:cNvSpPr>
            <a:spLocks noGrp="1"/>
          </p:cNvSpPr>
          <p:nvPr>
            <p:ph type="ftr" sz="quarter" idx="11"/>
          </p:nvPr>
        </p:nvSpPr>
        <p:spPr/>
        <p:txBody>
          <a:bodyPr/>
          <a:lstStyle/>
          <a:p>
            <a:endParaRPr lang="en-US" dirty="0">
              <a:solidFill>
                <a:srgbClr val="EEECE1"/>
              </a:solidFill>
            </a:endParaRPr>
          </a:p>
        </p:txBody>
      </p:sp>
      <p:sp>
        <p:nvSpPr>
          <p:cNvPr id="6" name="Slide Number Placeholder 5"/>
          <p:cNvSpPr>
            <a:spLocks noGrp="1"/>
          </p:cNvSpPr>
          <p:nvPr>
            <p:ph type="sldNum" sz="quarter" idx="12"/>
          </p:nvPr>
        </p:nvSpPr>
        <p:spPr/>
        <p:txBody>
          <a:bodyPr/>
          <a:lstStyle/>
          <a:p>
            <a:fld id="{451A07C7-EF90-4916-9188-1BCA71F89B70}" type="slidenum">
              <a:rPr lang="en-US" smtClean="0"/>
              <a:pPr/>
              <a:t>‹#›</a:t>
            </a:fld>
            <a:endParaRPr lang="en-US" dirty="0"/>
          </a:p>
        </p:txBody>
      </p:sp>
    </p:spTree>
    <p:extLst>
      <p:ext uri="{BB962C8B-B14F-4D97-AF65-F5344CB8AC3E}">
        <p14:creationId xmlns:p14="http://schemas.microsoft.com/office/powerpoint/2010/main" val="921051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AE3A4-F4A6-4232-927F-BC1C3F400B52}" type="datetime1">
              <a:rPr lang="en-US" smtClean="0">
                <a:solidFill>
                  <a:srgbClr val="EEECE1"/>
                </a:solidFill>
              </a:rPr>
              <a:pPr/>
              <a:t>9/6/2016</a:t>
            </a:fld>
            <a:endParaRPr lang="en-US" dirty="0">
              <a:solidFill>
                <a:srgbClr val="EEECE1"/>
              </a:solidFill>
            </a:endParaRPr>
          </a:p>
        </p:txBody>
      </p:sp>
      <p:sp>
        <p:nvSpPr>
          <p:cNvPr id="5" name="Footer Placeholder 4"/>
          <p:cNvSpPr>
            <a:spLocks noGrp="1"/>
          </p:cNvSpPr>
          <p:nvPr>
            <p:ph type="ftr" sz="quarter" idx="11"/>
          </p:nvPr>
        </p:nvSpPr>
        <p:spPr/>
        <p:txBody>
          <a:bodyPr/>
          <a:lstStyle/>
          <a:p>
            <a:endParaRPr lang="en-US" dirty="0">
              <a:solidFill>
                <a:srgbClr val="EEECE1"/>
              </a:solidFill>
            </a:endParaRPr>
          </a:p>
        </p:txBody>
      </p:sp>
      <p:sp>
        <p:nvSpPr>
          <p:cNvPr id="6" name="Slide Number Placeholder 5"/>
          <p:cNvSpPr>
            <a:spLocks noGrp="1"/>
          </p:cNvSpPr>
          <p:nvPr>
            <p:ph type="sldNum" sz="quarter" idx="12"/>
          </p:nvPr>
        </p:nvSpPr>
        <p:spPr/>
        <p:txBody>
          <a:bodyPr/>
          <a:lstStyle/>
          <a:p>
            <a:fld id="{451A07C7-EF90-4916-9188-1BCA71F89B70}" type="slidenum">
              <a:rPr lang="en-US" smtClean="0"/>
              <a:pPr/>
              <a:t>‹#›</a:t>
            </a:fld>
            <a:endParaRPr lang="en-US" dirty="0"/>
          </a:p>
        </p:txBody>
      </p:sp>
    </p:spTree>
    <p:extLst>
      <p:ext uri="{BB962C8B-B14F-4D97-AF65-F5344CB8AC3E}">
        <p14:creationId xmlns:p14="http://schemas.microsoft.com/office/powerpoint/2010/main" val="177091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5FE263-D6C9-4380-8DBD-E4E1DCEBB848}" type="datetime1">
              <a:rPr lang="en-US" smtClean="0">
                <a:solidFill>
                  <a:srgbClr val="EEECE1"/>
                </a:solidFill>
              </a:rPr>
              <a:pPr/>
              <a:t>9/6/2016</a:t>
            </a:fld>
            <a:endParaRPr lang="en-US" dirty="0">
              <a:solidFill>
                <a:srgbClr val="EEECE1"/>
              </a:solidFill>
            </a:endParaRPr>
          </a:p>
        </p:txBody>
      </p:sp>
      <p:sp>
        <p:nvSpPr>
          <p:cNvPr id="5" name="Footer Placeholder 4"/>
          <p:cNvSpPr>
            <a:spLocks noGrp="1"/>
          </p:cNvSpPr>
          <p:nvPr>
            <p:ph type="ftr" sz="quarter" idx="11"/>
          </p:nvPr>
        </p:nvSpPr>
        <p:spPr/>
        <p:txBody>
          <a:bodyPr/>
          <a:lstStyle/>
          <a:p>
            <a:endParaRPr lang="en-US" dirty="0">
              <a:solidFill>
                <a:srgbClr val="EEECE1"/>
              </a:solidFill>
            </a:endParaRPr>
          </a:p>
        </p:txBody>
      </p:sp>
      <p:sp>
        <p:nvSpPr>
          <p:cNvPr id="6" name="Slide Number Placeholder 5"/>
          <p:cNvSpPr>
            <a:spLocks noGrp="1"/>
          </p:cNvSpPr>
          <p:nvPr>
            <p:ph type="sldNum" sz="quarter" idx="12"/>
          </p:nvPr>
        </p:nvSpPr>
        <p:spPr/>
        <p:txBody>
          <a:bodyPr/>
          <a:lstStyle/>
          <a:p>
            <a:fld id="{451A07C7-EF90-4916-9188-1BCA71F89B70}" type="slidenum">
              <a:rPr lang="en-US" smtClean="0"/>
              <a:pPr/>
              <a:t>‹#›</a:t>
            </a:fld>
            <a:endParaRPr lang="en-US" dirty="0"/>
          </a:p>
        </p:txBody>
      </p:sp>
    </p:spTree>
    <p:extLst>
      <p:ext uri="{BB962C8B-B14F-4D97-AF65-F5344CB8AC3E}">
        <p14:creationId xmlns:p14="http://schemas.microsoft.com/office/powerpoint/2010/main" val="799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807873E-0E8D-44B5-A93B-BC6327C16AC2}" type="datetime1">
              <a:rPr lang="en-US" smtClean="0">
                <a:solidFill>
                  <a:srgbClr val="EEECE1"/>
                </a:solidFill>
              </a:rPr>
              <a:pPr/>
              <a:t>9/6/2016</a:t>
            </a:fld>
            <a:endParaRPr lang="en-US" dirty="0">
              <a:solidFill>
                <a:srgbClr val="EEECE1"/>
              </a:solidFill>
            </a:endParaRPr>
          </a:p>
        </p:txBody>
      </p:sp>
      <p:sp>
        <p:nvSpPr>
          <p:cNvPr id="6" name="Footer Placeholder 5"/>
          <p:cNvSpPr>
            <a:spLocks noGrp="1"/>
          </p:cNvSpPr>
          <p:nvPr>
            <p:ph type="ftr" sz="quarter" idx="11"/>
          </p:nvPr>
        </p:nvSpPr>
        <p:spPr/>
        <p:txBody>
          <a:bodyPr/>
          <a:lstStyle/>
          <a:p>
            <a:endParaRPr lang="en-US" dirty="0">
              <a:solidFill>
                <a:srgbClr val="EEECE1"/>
              </a:solidFill>
            </a:endParaRPr>
          </a:p>
        </p:txBody>
      </p:sp>
      <p:sp>
        <p:nvSpPr>
          <p:cNvPr id="7" name="Slide Number Placeholder 6"/>
          <p:cNvSpPr>
            <a:spLocks noGrp="1"/>
          </p:cNvSpPr>
          <p:nvPr>
            <p:ph type="sldNum" sz="quarter" idx="12"/>
          </p:nvPr>
        </p:nvSpPr>
        <p:spPr/>
        <p:txBody>
          <a:bodyPr/>
          <a:lstStyle/>
          <a:p>
            <a:fld id="{451A07C7-EF90-4916-9188-1BCA71F89B70}" type="slidenum">
              <a:rPr lang="en-US" smtClean="0"/>
              <a:pPr/>
              <a:t>‹#›</a:t>
            </a:fld>
            <a:endParaRPr lang="en-US" dirty="0"/>
          </a:p>
        </p:txBody>
      </p:sp>
    </p:spTree>
    <p:extLst>
      <p:ext uri="{BB962C8B-B14F-4D97-AF65-F5344CB8AC3E}">
        <p14:creationId xmlns:p14="http://schemas.microsoft.com/office/powerpoint/2010/main" val="3821958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5D2D99-7755-4B27-B6E2-E2BBBA912676}" type="datetime1">
              <a:rPr lang="en-US" smtClean="0">
                <a:solidFill>
                  <a:srgbClr val="EEECE1"/>
                </a:solidFill>
              </a:rPr>
              <a:pPr/>
              <a:t>9/6/2016</a:t>
            </a:fld>
            <a:endParaRPr lang="en-US" dirty="0">
              <a:solidFill>
                <a:srgbClr val="EEECE1"/>
              </a:solidFill>
            </a:endParaRPr>
          </a:p>
        </p:txBody>
      </p:sp>
      <p:sp>
        <p:nvSpPr>
          <p:cNvPr id="8" name="Footer Placeholder 7"/>
          <p:cNvSpPr>
            <a:spLocks noGrp="1"/>
          </p:cNvSpPr>
          <p:nvPr>
            <p:ph type="ftr" sz="quarter" idx="11"/>
          </p:nvPr>
        </p:nvSpPr>
        <p:spPr/>
        <p:txBody>
          <a:bodyPr/>
          <a:lstStyle/>
          <a:p>
            <a:endParaRPr lang="en-US" dirty="0">
              <a:solidFill>
                <a:srgbClr val="EEECE1"/>
              </a:solidFill>
            </a:endParaRPr>
          </a:p>
        </p:txBody>
      </p:sp>
      <p:sp>
        <p:nvSpPr>
          <p:cNvPr id="9" name="Slide Number Placeholder 8"/>
          <p:cNvSpPr>
            <a:spLocks noGrp="1"/>
          </p:cNvSpPr>
          <p:nvPr>
            <p:ph type="sldNum" sz="quarter" idx="12"/>
          </p:nvPr>
        </p:nvSpPr>
        <p:spPr/>
        <p:txBody>
          <a:bodyPr/>
          <a:lstStyle/>
          <a:p>
            <a:fld id="{451A07C7-EF90-4916-9188-1BCA71F89B70}" type="slidenum">
              <a:rPr lang="en-US" smtClean="0"/>
              <a:pPr/>
              <a:t>‹#›</a:t>
            </a:fld>
            <a:endParaRPr lang="en-US" dirty="0"/>
          </a:p>
        </p:txBody>
      </p:sp>
    </p:spTree>
    <p:extLst>
      <p:ext uri="{BB962C8B-B14F-4D97-AF65-F5344CB8AC3E}">
        <p14:creationId xmlns:p14="http://schemas.microsoft.com/office/powerpoint/2010/main" val="266716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C9D515-FA37-46A8-94AC-469A4E2A0BF8}" type="datetime1">
              <a:rPr lang="en-US" smtClean="0">
                <a:solidFill>
                  <a:srgbClr val="EEECE1"/>
                </a:solidFill>
              </a:rPr>
              <a:pPr/>
              <a:t>9/6/2016</a:t>
            </a:fld>
            <a:endParaRPr lang="en-US" dirty="0">
              <a:solidFill>
                <a:srgbClr val="EEECE1"/>
              </a:solidFill>
            </a:endParaRPr>
          </a:p>
        </p:txBody>
      </p:sp>
      <p:sp>
        <p:nvSpPr>
          <p:cNvPr id="4" name="Footer Placeholder 3"/>
          <p:cNvSpPr>
            <a:spLocks noGrp="1"/>
          </p:cNvSpPr>
          <p:nvPr>
            <p:ph type="ftr" sz="quarter" idx="11"/>
          </p:nvPr>
        </p:nvSpPr>
        <p:spPr/>
        <p:txBody>
          <a:bodyPr/>
          <a:lstStyle/>
          <a:p>
            <a:endParaRPr lang="en-US" dirty="0">
              <a:solidFill>
                <a:srgbClr val="EEECE1"/>
              </a:solidFill>
            </a:endParaRPr>
          </a:p>
        </p:txBody>
      </p:sp>
      <p:sp>
        <p:nvSpPr>
          <p:cNvPr id="5" name="Slide Number Placeholder 4"/>
          <p:cNvSpPr>
            <a:spLocks noGrp="1"/>
          </p:cNvSpPr>
          <p:nvPr>
            <p:ph type="sldNum" sz="quarter" idx="12"/>
          </p:nvPr>
        </p:nvSpPr>
        <p:spPr/>
        <p:txBody>
          <a:bodyPr/>
          <a:lstStyle/>
          <a:p>
            <a:fld id="{451A07C7-EF90-4916-9188-1BCA71F89B70}" type="slidenum">
              <a:rPr lang="en-US" smtClean="0"/>
              <a:pPr/>
              <a:t>‹#›</a:t>
            </a:fld>
            <a:endParaRPr lang="en-US" dirty="0"/>
          </a:p>
        </p:txBody>
      </p:sp>
    </p:spTree>
    <p:extLst>
      <p:ext uri="{BB962C8B-B14F-4D97-AF65-F5344CB8AC3E}">
        <p14:creationId xmlns:p14="http://schemas.microsoft.com/office/powerpoint/2010/main" val="1688460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65A4F-1FEA-4FF8-8F69-2C5112CF7AA5}" type="datetime1">
              <a:rPr lang="en-US" smtClean="0">
                <a:solidFill>
                  <a:srgbClr val="EEECE1"/>
                </a:solidFill>
              </a:rPr>
              <a:pPr/>
              <a:t>9/6/2016</a:t>
            </a:fld>
            <a:endParaRPr lang="en-US" dirty="0">
              <a:solidFill>
                <a:srgbClr val="EEECE1"/>
              </a:solidFill>
            </a:endParaRPr>
          </a:p>
        </p:txBody>
      </p:sp>
      <p:sp>
        <p:nvSpPr>
          <p:cNvPr id="3" name="Footer Placeholder 2"/>
          <p:cNvSpPr>
            <a:spLocks noGrp="1"/>
          </p:cNvSpPr>
          <p:nvPr>
            <p:ph type="ftr" sz="quarter" idx="11"/>
          </p:nvPr>
        </p:nvSpPr>
        <p:spPr/>
        <p:txBody>
          <a:bodyPr/>
          <a:lstStyle/>
          <a:p>
            <a:endParaRPr lang="en-US" dirty="0">
              <a:solidFill>
                <a:srgbClr val="EEECE1"/>
              </a:solidFill>
            </a:endParaRPr>
          </a:p>
        </p:txBody>
      </p:sp>
      <p:sp>
        <p:nvSpPr>
          <p:cNvPr id="4" name="Slide Number Placeholder 3"/>
          <p:cNvSpPr>
            <a:spLocks noGrp="1"/>
          </p:cNvSpPr>
          <p:nvPr>
            <p:ph type="sldNum" sz="quarter" idx="12"/>
          </p:nvPr>
        </p:nvSpPr>
        <p:spPr/>
        <p:txBody>
          <a:bodyPr/>
          <a:lstStyle/>
          <a:p>
            <a:fld id="{451A07C7-EF90-4916-9188-1BCA71F89B70}" type="slidenum">
              <a:rPr lang="en-US" smtClean="0"/>
              <a:pPr/>
              <a:t>‹#›</a:t>
            </a:fld>
            <a:endParaRPr lang="en-US" dirty="0"/>
          </a:p>
        </p:txBody>
      </p:sp>
    </p:spTree>
    <p:extLst>
      <p:ext uri="{BB962C8B-B14F-4D97-AF65-F5344CB8AC3E}">
        <p14:creationId xmlns:p14="http://schemas.microsoft.com/office/powerpoint/2010/main" val="2927771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61A8B-3211-4DF0-B0A3-CE39EE8CD6B8}" type="datetime1">
              <a:rPr lang="en-US" smtClean="0">
                <a:solidFill>
                  <a:srgbClr val="EEECE1"/>
                </a:solidFill>
              </a:rPr>
              <a:pPr/>
              <a:t>9/6/2016</a:t>
            </a:fld>
            <a:endParaRPr lang="en-US" dirty="0">
              <a:solidFill>
                <a:srgbClr val="EEECE1"/>
              </a:solidFill>
            </a:endParaRPr>
          </a:p>
        </p:txBody>
      </p:sp>
      <p:sp>
        <p:nvSpPr>
          <p:cNvPr id="6" name="Footer Placeholder 5"/>
          <p:cNvSpPr>
            <a:spLocks noGrp="1"/>
          </p:cNvSpPr>
          <p:nvPr>
            <p:ph type="ftr" sz="quarter" idx="11"/>
          </p:nvPr>
        </p:nvSpPr>
        <p:spPr/>
        <p:txBody>
          <a:bodyPr/>
          <a:lstStyle/>
          <a:p>
            <a:endParaRPr lang="en-US" dirty="0">
              <a:solidFill>
                <a:srgbClr val="EEECE1"/>
              </a:solidFill>
            </a:endParaRPr>
          </a:p>
        </p:txBody>
      </p:sp>
      <p:sp>
        <p:nvSpPr>
          <p:cNvPr id="7" name="Slide Number Placeholder 6"/>
          <p:cNvSpPr>
            <a:spLocks noGrp="1"/>
          </p:cNvSpPr>
          <p:nvPr>
            <p:ph type="sldNum" sz="quarter" idx="12"/>
          </p:nvPr>
        </p:nvSpPr>
        <p:spPr/>
        <p:txBody>
          <a:bodyPr/>
          <a:lstStyle/>
          <a:p>
            <a:fld id="{451A07C7-EF90-4916-9188-1BCA71F89B70}" type="slidenum">
              <a:rPr lang="en-US" smtClean="0"/>
              <a:pPr/>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7929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3004199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C2FCD3F-8E9A-4160-BA45-9FAA3064E592}" type="datetime1">
              <a:rPr lang="en-US" smtClean="0">
                <a:solidFill>
                  <a:srgbClr val="EEECE1"/>
                </a:solidFill>
              </a:rPr>
              <a:pPr/>
              <a:t>9/6/2016</a:t>
            </a:fld>
            <a:endParaRPr lang="en-US" dirty="0">
              <a:solidFill>
                <a:srgbClr val="EEECE1"/>
              </a:solidFill>
            </a:endParaRPr>
          </a:p>
        </p:txBody>
      </p:sp>
      <p:sp>
        <p:nvSpPr>
          <p:cNvPr id="9" name="Slide Number Placeholder 8"/>
          <p:cNvSpPr>
            <a:spLocks noGrp="1"/>
          </p:cNvSpPr>
          <p:nvPr>
            <p:ph type="sldNum" sz="quarter" idx="11"/>
          </p:nvPr>
        </p:nvSpPr>
        <p:spPr/>
        <p:txBody>
          <a:bodyPr/>
          <a:lstStyle/>
          <a:p>
            <a:fld id="{451A07C7-EF90-4916-9188-1BCA71F89B70}"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solidFill>
                <a:srgbClr val="EEECE1"/>
              </a:solidFill>
            </a:endParaRPr>
          </a:p>
        </p:txBody>
      </p:sp>
    </p:spTree>
    <p:extLst>
      <p:ext uri="{BB962C8B-B14F-4D97-AF65-F5344CB8AC3E}">
        <p14:creationId xmlns:p14="http://schemas.microsoft.com/office/powerpoint/2010/main" val="2302451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94780-44B9-42FB-A638-1CB735CFD117}" type="datetime1">
              <a:rPr lang="en-US" smtClean="0">
                <a:solidFill>
                  <a:srgbClr val="EEECE1"/>
                </a:solidFill>
              </a:rPr>
              <a:pPr/>
              <a:t>9/6/2016</a:t>
            </a:fld>
            <a:endParaRPr lang="en-US" dirty="0">
              <a:solidFill>
                <a:srgbClr val="EEECE1"/>
              </a:solidFill>
            </a:endParaRPr>
          </a:p>
        </p:txBody>
      </p:sp>
      <p:sp>
        <p:nvSpPr>
          <p:cNvPr id="5" name="Footer Placeholder 4"/>
          <p:cNvSpPr>
            <a:spLocks noGrp="1"/>
          </p:cNvSpPr>
          <p:nvPr>
            <p:ph type="ftr" sz="quarter" idx="11"/>
          </p:nvPr>
        </p:nvSpPr>
        <p:spPr/>
        <p:txBody>
          <a:bodyPr/>
          <a:lstStyle/>
          <a:p>
            <a:endParaRPr lang="en-US" dirty="0">
              <a:solidFill>
                <a:srgbClr val="EEECE1"/>
              </a:solidFill>
            </a:endParaRPr>
          </a:p>
        </p:txBody>
      </p:sp>
      <p:sp>
        <p:nvSpPr>
          <p:cNvPr id="6" name="Slide Number Placeholder 5"/>
          <p:cNvSpPr>
            <a:spLocks noGrp="1"/>
          </p:cNvSpPr>
          <p:nvPr>
            <p:ph type="sldNum" sz="quarter" idx="12"/>
          </p:nvPr>
        </p:nvSpPr>
        <p:spPr/>
        <p:txBody>
          <a:bodyPr/>
          <a:lstStyle/>
          <a:p>
            <a:fld id="{451A07C7-EF90-4916-9188-1BCA71F89B70}" type="slidenum">
              <a:rPr lang="en-US" smtClean="0"/>
              <a:pPr/>
              <a:t>‹#›</a:t>
            </a:fld>
            <a:endParaRPr lang="en-US" dirty="0"/>
          </a:p>
        </p:txBody>
      </p:sp>
    </p:spTree>
    <p:extLst>
      <p:ext uri="{BB962C8B-B14F-4D97-AF65-F5344CB8AC3E}">
        <p14:creationId xmlns:p14="http://schemas.microsoft.com/office/powerpoint/2010/main" val="264648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5A3A9B-8878-4539-8D00-E352EB36AF51}" type="datetime1">
              <a:rPr lang="en-US" smtClean="0">
                <a:solidFill>
                  <a:srgbClr val="EEECE1"/>
                </a:solidFill>
              </a:rPr>
              <a:pPr/>
              <a:t>9/6/2016</a:t>
            </a:fld>
            <a:endParaRPr lang="en-US" dirty="0">
              <a:solidFill>
                <a:srgbClr val="EEECE1"/>
              </a:solidFill>
            </a:endParaRPr>
          </a:p>
        </p:txBody>
      </p:sp>
      <p:sp>
        <p:nvSpPr>
          <p:cNvPr id="5" name="Footer Placeholder 4"/>
          <p:cNvSpPr>
            <a:spLocks noGrp="1"/>
          </p:cNvSpPr>
          <p:nvPr>
            <p:ph type="ftr" sz="quarter" idx="11"/>
          </p:nvPr>
        </p:nvSpPr>
        <p:spPr/>
        <p:txBody>
          <a:bodyPr/>
          <a:lstStyle/>
          <a:p>
            <a:endParaRPr lang="en-US" dirty="0">
              <a:solidFill>
                <a:srgbClr val="EEECE1"/>
              </a:solidFill>
            </a:endParaRPr>
          </a:p>
        </p:txBody>
      </p:sp>
      <p:sp>
        <p:nvSpPr>
          <p:cNvPr id="6" name="Slide Number Placeholder 5"/>
          <p:cNvSpPr>
            <a:spLocks noGrp="1"/>
          </p:cNvSpPr>
          <p:nvPr>
            <p:ph type="sldNum" sz="quarter" idx="12"/>
          </p:nvPr>
        </p:nvSpPr>
        <p:spPr/>
        <p:txBody>
          <a:bodyPr/>
          <a:lstStyle/>
          <a:p>
            <a:fld id="{451A07C7-EF90-4916-9188-1BCA71F89B70}" type="slidenum">
              <a:rPr lang="en-US" smtClean="0"/>
              <a:pPr/>
              <a:t>‹#›</a:t>
            </a:fld>
            <a:endParaRPr lang="en-US" dirty="0"/>
          </a:p>
        </p:txBody>
      </p:sp>
    </p:spTree>
    <p:extLst>
      <p:ext uri="{BB962C8B-B14F-4D97-AF65-F5344CB8AC3E}">
        <p14:creationId xmlns:p14="http://schemas.microsoft.com/office/powerpoint/2010/main" val="781099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PPT BG Title.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1876424"/>
            <a:ext cx="8229600" cy="1828800"/>
          </a:xfrm>
        </p:spPr>
        <p:txBody>
          <a:bodyPr>
            <a:normAutofit/>
          </a:bodyPr>
          <a:lstStyle>
            <a:lvl1pPr algn="ctr">
              <a:defRPr sz="3600" b="1">
                <a:solidFill>
                  <a:srgbClr val="000066"/>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2825"/>
            <a:ext cx="6400800" cy="461665"/>
          </a:xfrm>
        </p:spPr>
        <p:txBody>
          <a:bodyPr>
            <a:spAutoFit/>
          </a:bodyPr>
          <a:lstStyle>
            <a:lvl1pPr marL="0" indent="0" algn="ctr">
              <a:lnSpc>
                <a:spcPct val="100000"/>
              </a:lnSpc>
              <a:buNone/>
              <a:defRPr sz="2400">
                <a:solidFill>
                  <a:srgbClr val="000066"/>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Date Placeholder 7"/>
          <p:cNvSpPr>
            <a:spLocks noGrp="1"/>
          </p:cNvSpPr>
          <p:nvPr>
            <p:ph type="dt" sz="half" idx="10"/>
          </p:nvPr>
        </p:nvSpPr>
        <p:spPr>
          <a:xfrm>
            <a:off x="3505200" y="4676833"/>
            <a:ext cx="2133600" cy="365125"/>
          </a:xfrm>
        </p:spPr>
        <p:txBody>
          <a:bodyPr/>
          <a:lstStyle>
            <a:lvl1pPr algn="ctr">
              <a:defRPr sz="1400"/>
            </a:lvl1pPr>
          </a:lstStyle>
          <a:p>
            <a:r>
              <a:rPr lang="en-US" dirty="0" smtClean="0">
                <a:solidFill>
                  <a:prstClr val="black">
                    <a:tint val="75000"/>
                  </a:prstClr>
                </a:solidFill>
              </a:rPr>
              <a:t>12/7/2015</a:t>
            </a:r>
            <a:endParaRPr lang="en-US" dirty="0">
              <a:solidFill>
                <a:prstClr val="black">
                  <a:tint val="75000"/>
                </a:prstClr>
              </a:solidFill>
            </a:endParaRPr>
          </a:p>
        </p:txBody>
      </p:sp>
      <p:sp>
        <p:nvSpPr>
          <p:cNvPr id="9" name="Slide Number Placeholder 8"/>
          <p:cNvSpPr>
            <a:spLocks noGrp="1"/>
          </p:cNvSpPr>
          <p:nvPr>
            <p:ph type="sldNum" sz="quarter" idx="11"/>
          </p:nvPr>
        </p:nvSpPr>
        <p:spPr/>
        <p:txBody>
          <a:bodyPr/>
          <a:lstStyle/>
          <a:p>
            <a:fld id="{79DBCAB4-07F6-4973-9D6E-0ADFB5A40D7A}" type="slidenum">
              <a:rPr lang="en-US" smtClean="0">
                <a:solidFill>
                  <a:prstClr val="white"/>
                </a:solidFill>
              </a:rPr>
              <a:pPr/>
              <a:t>‹#›</a:t>
            </a:fld>
            <a:endParaRPr lang="en-US" dirty="0">
              <a:solidFill>
                <a:prstClr val="white"/>
              </a:solidFill>
            </a:endParaRPr>
          </a:p>
        </p:txBody>
      </p:sp>
      <p:sp>
        <p:nvSpPr>
          <p:cNvPr id="10" name="Footer Placeholder 9"/>
          <p:cNvSpPr>
            <a:spLocks noGrp="1"/>
          </p:cNvSpPr>
          <p:nvPr>
            <p:ph type="ftr"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596899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601" y="13370"/>
            <a:ext cx="8778240" cy="109728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86601" y="1280160"/>
            <a:ext cx="8778240" cy="4700016"/>
          </a:xfrm>
        </p:spPr>
        <p:txBody>
          <a:bodyPr>
            <a:normAutofit/>
          </a:bodyPr>
          <a:lstStyle>
            <a:lvl1pPr marL="233363" indent="-233363">
              <a:buClr>
                <a:schemeClr val="accent2"/>
              </a:buClr>
              <a:buSzPct val="100000"/>
              <a:buFont typeface="Wingdings" pitchFamily="2" charset="2"/>
              <a:buChar char="§"/>
              <a:defRPr sz="2400"/>
            </a:lvl1pPr>
            <a:lvl2pPr marL="690563" indent="-233363">
              <a:buFont typeface="Wingdings" pitchFamily="2" charset="2"/>
              <a:buChar char="§"/>
              <a:defRPr sz="2000"/>
            </a:lvl2pPr>
            <a:lvl3pPr>
              <a:buClr>
                <a:schemeClr val="tx1">
                  <a:lumMod val="50000"/>
                  <a:lumOff val="50000"/>
                </a:schemeClr>
              </a:buClr>
              <a:buSzPct val="85000"/>
              <a:buFont typeface="Wingdings" pitchFamily="2" charset="2"/>
              <a:buChar char="Ø"/>
              <a:defRPr sz="1800"/>
            </a:lvl3pPr>
            <a:lvl4pPr>
              <a:buClr>
                <a:schemeClr val="tx1">
                  <a:lumMod val="50000"/>
                  <a:lumOff val="50000"/>
                </a:schemeClr>
              </a:buClr>
              <a:buFont typeface="Wingdings" pitchFamily="2" charset="2"/>
              <a:buChar cha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11"/>
          <p:cNvSpPr>
            <a:spLocks noGrp="1"/>
          </p:cNvSpPr>
          <p:nvPr>
            <p:ph type="dt" sz="half" idx="14"/>
          </p:nvPr>
        </p:nvSpPr>
        <p:spPr>
          <a:xfrm>
            <a:off x="186601" y="6179061"/>
            <a:ext cx="2133600" cy="365125"/>
          </a:xfrm>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13" name="Slide Number Placeholder 12"/>
          <p:cNvSpPr>
            <a:spLocks noGrp="1"/>
          </p:cNvSpPr>
          <p:nvPr>
            <p:ph type="sldNum" sz="quarter" idx="15"/>
          </p:nvPr>
        </p:nvSpPr>
        <p:spPr>
          <a:xfrm>
            <a:off x="6831241" y="6492875"/>
            <a:ext cx="2133600" cy="365125"/>
          </a:xfrm>
        </p:spPr>
        <p:txBody>
          <a:bodyPr/>
          <a:lstStyle>
            <a:lvl1pPr>
              <a:defRPr b="1">
                <a:solidFill>
                  <a:schemeClr val="bg1"/>
                </a:solidFill>
              </a:defRPr>
            </a:lvl1pPr>
          </a:lstStyle>
          <a:p>
            <a:fld id="{79DBCAB4-07F6-4973-9D6E-0ADFB5A40D7A}" type="slidenum">
              <a:rPr lang="en-US" smtClean="0">
                <a:solidFill>
                  <a:prstClr val="white"/>
                </a:solidFill>
              </a:rPr>
              <a:pPr/>
              <a:t>‹#›</a:t>
            </a:fld>
            <a:endParaRPr lang="en-US" dirty="0">
              <a:solidFill>
                <a:prstClr val="white"/>
              </a:solidFill>
            </a:endParaRPr>
          </a:p>
        </p:txBody>
      </p:sp>
      <p:sp>
        <p:nvSpPr>
          <p:cNvPr id="14" name="Footer Placeholder 13"/>
          <p:cNvSpPr>
            <a:spLocks noGrp="1"/>
          </p:cNvSpPr>
          <p:nvPr>
            <p:ph type="ftr" sz="quarter" idx="16"/>
          </p:nvPr>
        </p:nvSpPr>
        <p:spPr>
          <a:xfrm>
            <a:off x="3124200" y="6179061"/>
            <a:ext cx="2895600" cy="365125"/>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445325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ntro">
    <p:spTree>
      <p:nvGrpSpPr>
        <p:cNvPr id="1" name=""/>
        <p:cNvGrpSpPr/>
        <p:nvPr/>
      </p:nvGrpSpPr>
      <p:grpSpPr>
        <a:xfrm>
          <a:off x="0" y="0"/>
          <a:ext cx="0" cy="0"/>
          <a:chOff x="0" y="0"/>
          <a:chExt cx="0" cy="0"/>
        </a:xfrm>
      </p:grpSpPr>
      <p:sp>
        <p:nvSpPr>
          <p:cNvPr id="2" name="Title 1"/>
          <p:cNvSpPr>
            <a:spLocks noGrp="1"/>
          </p:cNvSpPr>
          <p:nvPr>
            <p:ph type="title"/>
          </p:nvPr>
        </p:nvSpPr>
        <p:spPr>
          <a:xfrm>
            <a:off x="186601" y="13370"/>
            <a:ext cx="8778240" cy="109728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86601" y="1280160"/>
            <a:ext cx="8778240" cy="4700016"/>
          </a:xfrm>
        </p:spPr>
        <p:txBody>
          <a:bodyPr>
            <a:normAutofit/>
          </a:bodyPr>
          <a:lstStyle>
            <a:lvl1pPr marL="0" indent="0">
              <a:buClr>
                <a:schemeClr val="accent2"/>
              </a:buClr>
              <a:buSzPct val="100000"/>
              <a:buFont typeface="Wingdings" pitchFamily="2" charset="2"/>
              <a:buNone/>
              <a:defRPr sz="2400"/>
            </a:lvl1pPr>
            <a:lvl2pPr marL="690563" indent="-233363">
              <a:buClr>
                <a:schemeClr val="accent3"/>
              </a:buClr>
              <a:buFont typeface="Wingdings" pitchFamily="2" charset="2"/>
              <a:buChar char="§"/>
              <a:defRPr sz="2000"/>
            </a:lvl2pPr>
            <a:lvl3pPr>
              <a:buClr>
                <a:schemeClr val="tx1">
                  <a:lumMod val="50000"/>
                  <a:lumOff val="50000"/>
                </a:schemeClr>
              </a:buClr>
              <a:buSzPct val="85000"/>
              <a:buFont typeface="Wingdings" pitchFamily="2" charset="2"/>
              <a:buChar char="Ø"/>
              <a:defRPr sz="1800"/>
            </a:lvl3pPr>
            <a:lvl4pPr>
              <a:buClr>
                <a:schemeClr val="tx1">
                  <a:lumMod val="50000"/>
                  <a:lumOff val="50000"/>
                </a:schemeClr>
              </a:buClr>
              <a:buSzPct val="100000"/>
              <a:buFont typeface="Wingdings" pitchFamily="2" charset="2"/>
              <a:buChar char="§"/>
              <a:defRPr sz="1800"/>
            </a:lvl4pPr>
            <a:lvl5pPr>
              <a:buClrTx/>
              <a:buFont typeface="Arial"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11"/>
          <p:cNvSpPr>
            <a:spLocks noGrp="1"/>
          </p:cNvSpPr>
          <p:nvPr>
            <p:ph type="dt" sz="half" idx="14"/>
          </p:nvPr>
        </p:nvSpPr>
        <p:spPr>
          <a:xfrm>
            <a:off x="186601" y="6179061"/>
            <a:ext cx="2133600" cy="365125"/>
          </a:xfrm>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13" name="Slide Number Placeholder 12"/>
          <p:cNvSpPr>
            <a:spLocks noGrp="1"/>
          </p:cNvSpPr>
          <p:nvPr>
            <p:ph type="sldNum" sz="quarter" idx="15"/>
          </p:nvPr>
        </p:nvSpPr>
        <p:spPr>
          <a:xfrm>
            <a:off x="6831241" y="6492875"/>
            <a:ext cx="2133600" cy="365125"/>
          </a:xfrm>
        </p:spPr>
        <p:txBody>
          <a:bodyPr/>
          <a:lstStyle>
            <a:lvl1pPr>
              <a:defRPr b="1">
                <a:solidFill>
                  <a:schemeClr val="bg1"/>
                </a:solidFill>
              </a:defRPr>
            </a:lvl1pPr>
          </a:lstStyle>
          <a:p>
            <a:fld id="{79DBCAB4-07F6-4973-9D6E-0ADFB5A40D7A}" type="slidenum">
              <a:rPr lang="en-US" smtClean="0">
                <a:solidFill>
                  <a:prstClr val="white"/>
                </a:solidFill>
              </a:rPr>
              <a:pPr/>
              <a:t>‹#›</a:t>
            </a:fld>
            <a:endParaRPr lang="en-US" dirty="0">
              <a:solidFill>
                <a:prstClr val="white"/>
              </a:solidFill>
            </a:endParaRPr>
          </a:p>
        </p:txBody>
      </p:sp>
      <p:sp>
        <p:nvSpPr>
          <p:cNvPr id="14" name="Footer Placeholder 13"/>
          <p:cNvSpPr>
            <a:spLocks noGrp="1"/>
          </p:cNvSpPr>
          <p:nvPr>
            <p:ph type="ftr" sz="quarter" idx="16"/>
          </p:nvPr>
        </p:nvSpPr>
        <p:spPr>
          <a:xfrm>
            <a:off x="3124200" y="6179061"/>
            <a:ext cx="2895600" cy="365125"/>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2329707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DBCAB4-07F6-4973-9D6E-0ADFB5A40D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44282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DBCAB4-07F6-4973-9D6E-0ADFB5A40D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17721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9DBCAB4-07F6-4973-9D6E-0ADFB5A40D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61448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9DBCAB4-07F6-4973-9D6E-0ADFB5A40D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1838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3621669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9DBCAB4-07F6-4973-9D6E-0ADFB5A40D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47635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DBCAB4-07F6-4973-9D6E-0ADFB5A40D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87120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DBCAB4-07F6-4973-9D6E-0ADFB5A40D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11412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DBCAB4-07F6-4973-9D6E-0ADFB5A40D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9011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solidFill>
                  <a:prstClr val="black">
                    <a:tint val="75000"/>
                  </a:prstClr>
                </a:solidFill>
              </a:rPr>
              <a:t>12/7/2015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DBCAB4-07F6-4973-9D6E-0ADFB5A40D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5373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152399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115179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269373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46422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422000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EE747-2D70-4291-97DB-6CEFD7200847}" type="datetimeFigureOut">
              <a:rPr lang="en-US" smtClean="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4D4423-3261-47AE-9609-8D72BC86B95C}" type="slidenum">
              <a:rPr lang="en-US" smtClean="0"/>
              <a:t>‹#›</a:t>
            </a:fld>
            <a:endParaRPr lang="en-US" dirty="0"/>
          </a:p>
        </p:txBody>
      </p:sp>
    </p:spTree>
    <p:extLst>
      <p:ext uri="{BB962C8B-B14F-4D97-AF65-F5344CB8AC3E}">
        <p14:creationId xmlns:p14="http://schemas.microsoft.com/office/powerpoint/2010/main" val="985086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EE747-2D70-4291-97DB-6CEFD7200847}" type="datetimeFigureOut">
              <a:rPr lang="en-US" smtClean="0"/>
              <a:t>9/6/2016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D4423-3261-47AE-9609-8D72BC86B95C}" type="slidenum">
              <a:rPr lang="en-US" smtClean="0"/>
              <a:t>‹#›</a:t>
            </a:fld>
            <a:endParaRPr lang="en-US" dirty="0"/>
          </a:p>
        </p:txBody>
      </p:sp>
    </p:spTree>
    <p:extLst>
      <p:ext uri="{BB962C8B-B14F-4D97-AF65-F5344CB8AC3E}">
        <p14:creationId xmlns:p14="http://schemas.microsoft.com/office/powerpoint/2010/main" val="269645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451A07C7-EF90-4916-9188-1BCA71F89B70}"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solidFill>
                <a:srgbClr val="EEECE1"/>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662F042-EA45-413D-BB71-E80994CE3687}" type="datetime1">
              <a:rPr lang="en-US" smtClean="0">
                <a:solidFill>
                  <a:srgbClr val="EEECE1"/>
                </a:solidFill>
              </a:rPr>
              <a:pPr/>
              <a:t>9/6/2016</a:t>
            </a:fld>
            <a:endParaRPr lang="en-US" dirty="0">
              <a:solidFill>
                <a:srgbClr val="EEECE1"/>
              </a:solidFill>
            </a:endParaRPr>
          </a:p>
        </p:txBody>
      </p:sp>
    </p:spTree>
    <p:extLst>
      <p:ext uri="{BB962C8B-B14F-4D97-AF65-F5344CB8AC3E}">
        <p14:creationId xmlns:p14="http://schemas.microsoft.com/office/powerpoint/2010/main" val="2733915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Documents and Settings\16620\My Documents\_Client Work\DOT\FHA Word template\PPT Template\PPT BG.jpg"/>
          <p:cNvPicPr>
            <a:picLocks noChangeAspect="1" noChangeArrowheads="1"/>
          </p:cNvPicPr>
          <p:nvPr userDrawn="1"/>
        </p:nvPicPr>
        <p:blipFill>
          <a:blip r:embed="rId14" cstate="print"/>
          <a:srcRect/>
          <a:stretch>
            <a:fillRect/>
          </a:stretch>
        </p:blipFill>
        <p:spPr bwMode="auto">
          <a:xfrm>
            <a:off x="0" y="6513576"/>
            <a:ext cx="9144000" cy="344424"/>
          </a:xfrm>
          <a:prstGeom prst="rect">
            <a:avLst/>
          </a:prstGeom>
          <a:noFill/>
        </p:spPr>
      </p:pic>
      <p:sp>
        <p:nvSpPr>
          <p:cNvPr id="2" name="Title Placeholder 1"/>
          <p:cNvSpPr>
            <a:spLocks noGrp="1"/>
          </p:cNvSpPr>
          <p:nvPr>
            <p:ph type="title"/>
          </p:nvPr>
        </p:nvSpPr>
        <p:spPr>
          <a:xfrm>
            <a:off x="186601" y="13370"/>
            <a:ext cx="8778240" cy="109728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86601" y="1278294"/>
            <a:ext cx="8778240" cy="469857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86601" y="6207054"/>
            <a:ext cx="2133600" cy="365125"/>
          </a:xfrm>
          <a:prstGeom prst="rect">
            <a:avLst/>
          </a:prstGeom>
        </p:spPr>
        <p:txBody>
          <a:bodyPr vert="horz" lIns="91440" tIns="45720" rIns="91440" bIns="45720" rtlCol="0" anchor="ctr"/>
          <a:lstStyle>
            <a:lvl1pPr algn="l">
              <a:defRPr sz="1100">
                <a:solidFill>
                  <a:schemeClr val="tx1">
                    <a:tint val="75000"/>
                  </a:schemeClr>
                </a:solidFill>
                <a:latin typeface="Arial" pitchFamily="34" charset="0"/>
                <a:cs typeface="Arial" pitchFamily="34" charset="0"/>
              </a:defRPr>
            </a:lvl1pPr>
          </a:lstStyle>
          <a:p>
            <a:r>
              <a:rPr lang="en-US" dirty="0" smtClean="0">
                <a:solidFill>
                  <a:prstClr val="black">
                    <a:tint val="75000"/>
                  </a:prstClr>
                </a:solidFill>
              </a:rPr>
              <a:t>12/7/2015</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100">
                <a:solidFill>
                  <a:schemeClr val="tx1">
                    <a:tint val="75000"/>
                  </a:schemeClr>
                </a:solidFill>
                <a:latin typeface="Arial" pitchFamily="34" charset="0"/>
                <a:cs typeface="Arial"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831241" y="6492875"/>
            <a:ext cx="2133600" cy="365125"/>
          </a:xfrm>
          <a:prstGeom prst="rect">
            <a:avLst/>
          </a:prstGeom>
        </p:spPr>
        <p:txBody>
          <a:bodyPr vert="horz" lIns="91440" tIns="45720" rIns="91440" bIns="45720" rtlCol="0" anchor="ctr"/>
          <a:lstStyle>
            <a:lvl1pPr algn="r">
              <a:defRPr sz="1100" b="1">
                <a:solidFill>
                  <a:schemeClr val="bg1"/>
                </a:solidFill>
                <a:latin typeface="Arial" pitchFamily="34" charset="0"/>
                <a:cs typeface="Arial" pitchFamily="34" charset="0"/>
              </a:defRPr>
            </a:lvl1pPr>
          </a:lstStyle>
          <a:p>
            <a:fld id="{79DBCAB4-07F6-4973-9D6E-0ADFB5A40D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805005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p:txStyles>
    <p:titleStyle>
      <a:lvl1pPr algn="l" defTabSz="914400" rtl="0" eaLnBrk="1" latinLnBrk="0" hangingPunct="1">
        <a:spcBef>
          <a:spcPct val="0"/>
        </a:spcBef>
        <a:buNone/>
        <a:defRPr sz="3600" b="1" kern="1200">
          <a:solidFill>
            <a:srgbClr val="000066"/>
          </a:solidFill>
          <a:latin typeface="Arial" pitchFamily="34" charset="0"/>
          <a:ea typeface="+mj-ea"/>
          <a:cs typeface="Arial" pitchFamily="34" charset="0"/>
        </a:defRPr>
      </a:lvl1pPr>
    </p:titleStyle>
    <p:bodyStyle>
      <a:lvl1pPr marL="233363" indent="-233363" algn="l" defTabSz="914400" rtl="0" eaLnBrk="1" latinLnBrk="0" hangingPunct="1">
        <a:spcBef>
          <a:spcPts val="900"/>
        </a:spcBef>
        <a:buClr>
          <a:schemeClr val="accent2"/>
        </a:buClr>
        <a:buSzPct val="100000"/>
        <a:buFont typeface="Wingdings" pitchFamily="2" charset="2"/>
        <a:buChar char="§"/>
        <a:defRPr sz="2400" kern="1200">
          <a:solidFill>
            <a:schemeClr val="tx1"/>
          </a:solidFill>
          <a:latin typeface="Arial" pitchFamily="34" charset="0"/>
          <a:ea typeface="+mn-ea"/>
          <a:cs typeface="Arial" pitchFamily="34" charset="0"/>
        </a:defRPr>
      </a:lvl1pPr>
      <a:lvl2pPr marL="690563" indent="-233363" algn="l" defTabSz="914400" rtl="0" eaLnBrk="1" latinLnBrk="0" hangingPunct="1">
        <a:spcBef>
          <a:spcPts val="900"/>
        </a:spcBef>
        <a:buClr>
          <a:schemeClr val="accent3"/>
        </a:buClr>
        <a:buSzPct val="100000"/>
        <a:buFont typeface="Wingdings" pitchFamily="2" charset="2"/>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900"/>
        </a:spcBef>
        <a:buClr>
          <a:schemeClr val="tx1">
            <a:lumMod val="50000"/>
            <a:lumOff val="50000"/>
          </a:schemeClr>
        </a:buClr>
        <a:buSzPct val="85000"/>
        <a:buFont typeface="Wingdings" pitchFamily="2" charset="2"/>
        <a:buChar char="Ø"/>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900"/>
        </a:spcBef>
        <a:buClr>
          <a:schemeClr val="tx1">
            <a:lumMod val="50000"/>
            <a:lumOff val="50000"/>
          </a:schemeClr>
        </a:buClr>
        <a:buFont typeface="Wingdings" pitchFamily="2" charset="2"/>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ts val="9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transportation.gov/opportunity" TargetMode="Externa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8.jp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9.png"/><Relationship Id="rId4" Type="http://schemas.openxmlformats.org/officeDocument/2006/relationships/diagramLayout" Target="../diagrams/layout2.xml"/><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hyperlink" Target="https://www.fhwa.dot.gov/innovation/everydaycounts/edc_4/"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hyperlink" Target="http://www.fhwa.dot.gov/livability"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fhwa.dot.gov/environment/bicycle_pedestrian"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hyperlink" Target="http://www.fhwa.dot.gov/environment/environmental_justice/ej_at_fhwa/" TargetMode="External"/><Relationship Id="rId4" Type="http://schemas.openxmlformats.org/officeDocument/2006/relationships/hyperlink" Target="http://www.fhwa.dot.gov/environment/environmental_justice/equity/"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hyperlink" Target="mailto:Academy@dot.gov" TargetMode="External"/><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hyperlink" Target="mailto:John.Ballantyne@dot.gov" TargetMode="External"/><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87930"/>
            <a:ext cx="8777634" cy="1600199"/>
          </a:xfrm>
        </p:spPr>
        <p:txBody>
          <a:bodyPr>
            <a:normAutofit/>
          </a:bodyPr>
          <a:lstStyle/>
          <a:p>
            <a:r>
              <a:rPr lang="en-US" dirty="0">
                <a:solidFill>
                  <a:schemeClr val="accent1">
                    <a:lumMod val="50000"/>
                  </a:schemeClr>
                </a:solidFill>
              </a:rPr>
              <a:t>Environmental Justice </a:t>
            </a:r>
            <a:r>
              <a:rPr lang="en-US" dirty="0" smtClean="0">
                <a:solidFill>
                  <a:schemeClr val="accent1">
                    <a:lumMod val="50000"/>
                  </a:schemeClr>
                </a:solidFill>
              </a:rPr>
              <a:t>/ Ladders </a:t>
            </a:r>
            <a:r>
              <a:rPr lang="en-US" dirty="0">
                <a:solidFill>
                  <a:schemeClr val="accent1">
                    <a:lumMod val="50000"/>
                  </a:schemeClr>
                </a:solidFill>
              </a:rPr>
              <a:t>of Opportunity </a:t>
            </a:r>
            <a:endParaRPr lang="en-US" b="1" dirty="0">
              <a:solidFill>
                <a:schemeClr val="accent1">
                  <a:lumMod val="50000"/>
                </a:schemeClr>
              </a:solidFill>
            </a:endParaRPr>
          </a:p>
        </p:txBody>
      </p:sp>
      <p:sp>
        <p:nvSpPr>
          <p:cNvPr id="3" name="TextBox 2"/>
          <p:cNvSpPr txBox="1"/>
          <p:nvPr/>
        </p:nvSpPr>
        <p:spPr>
          <a:xfrm>
            <a:off x="1219200" y="3004458"/>
            <a:ext cx="6781800" cy="2492990"/>
          </a:xfrm>
          <a:prstGeom prst="rect">
            <a:avLst/>
          </a:prstGeom>
          <a:noFill/>
        </p:spPr>
        <p:txBody>
          <a:bodyPr wrap="square" rtlCol="0">
            <a:spAutoFit/>
          </a:bodyP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Shari Schaftlein, </a:t>
            </a:r>
          </a:p>
          <a:p>
            <a:pPr algn="ctr"/>
            <a:r>
              <a:rPr lang="en-US" sz="2800" b="1" dirty="0">
                <a:solidFill>
                  <a:schemeClr val="accent1">
                    <a:lumMod val="50000"/>
                  </a:schemeClr>
                </a:solidFill>
                <a:latin typeface="Arial" panose="020B0604020202020204" pitchFamily="34" charset="0"/>
                <a:cs typeface="Arial" panose="020B0604020202020204" pitchFamily="34" charset="0"/>
              </a:rPr>
              <a:t>Director, Office of Human Environment</a:t>
            </a:r>
          </a:p>
          <a:p>
            <a:pPr algn="ctr"/>
            <a:r>
              <a:rPr lang="en-US" sz="2800" b="1" dirty="0">
                <a:solidFill>
                  <a:schemeClr val="accent1">
                    <a:lumMod val="50000"/>
                  </a:schemeClr>
                </a:solidFill>
                <a:latin typeface="Arial" panose="020B0604020202020204" pitchFamily="34" charset="0"/>
                <a:cs typeface="Arial" panose="020B0604020202020204" pitchFamily="34" charset="0"/>
              </a:rPr>
              <a:t>September </a:t>
            </a:r>
            <a:r>
              <a:rPr lang="en-US" sz="2800" b="1" dirty="0" smtClean="0">
                <a:solidFill>
                  <a:schemeClr val="accent1">
                    <a:lumMod val="50000"/>
                  </a:schemeClr>
                </a:solidFill>
                <a:latin typeface="Arial" panose="020B0604020202020204" pitchFamily="34" charset="0"/>
                <a:cs typeface="Arial" panose="020B0604020202020204" pitchFamily="34" charset="0"/>
              </a:rPr>
              <a:t>7, </a:t>
            </a:r>
            <a:r>
              <a:rPr lang="en-US" sz="2800" b="1" dirty="0">
                <a:solidFill>
                  <a:schemeClr val="accent1">
                    <a:lumMod val="50000"/>
                  </a:schemeClr>
                </a:solidFill>
                <a:latin typeface="Arial" panose="020B0604020202020204" pitchFamily="34" charset="0"/>
                <a:cs typeface="Arial" panose="020B0604020202020204" pitchFamily="34" charset="0"/>
              </a:rPr>
              <a:t>2016 </a:t>
            </a:r>
            <a:endParaRPr lang="en-US" sz="2800" b="1" dirty="0" smtClean="0">
              <a:solidFill>
                <a:schemeClr val="accent1">
                  <a:lumMod val="50000"/>
                </a:schemeClr>
              </a:solidFill>
              <a:latin typeface="Arial" panose="020B0604020202020204" pitchFamily="34" charset="0"/>
              <a:cs typeface="Arial" panose="020B0604020202020204" pitchFamily="34" charset="0"/>
            </a:endParaRPr>
          </a:p>
          <a:p>
            <a:pPr algn="ctr"/>
            <a:endParaRPr lang="en-US" b="1" dirty="0">
              <a:solidFill>
                <a:schemeClr val="accent1">
                  <a:lumMod val="50000"/>
                </a:schemeClr>
              </a:solidFill>
              <a:latin typeface="Arial" panose="020B0604020202020204" pitchFamily="34" charset="0"/>
              <a:cs typeface="Arial" panose="020B0604020202020204" pitchFamily="34" charset="0"/>
            </a:endParaRPr>
          </a:p>
          <a:p>
            <a:pPr algn="ctr"/>
            <a:endParaRPr lang="en-US" b="1" dirty="0" smtClean="0">
              <a:solidFill>
                <a:schemeClr val="accent1">
                  <a:lumMod val="50000"/>
                </a:schemeClr>
              </a:solidFill>
              <a:latin typeface="Arial" panose="020B0604020202020204" pitchFamily="34" charset="0"/>
              <a:cs typeface="Arial" panose="020B0604020202020204" pitchFamily="34" charset="0"/>
            </a:endParaRPr>
          </a:p>
          <a:p>
            <a:pPr algn="ctr"/>
            <a:endParaRPr lang="en-US" b="1" dirty="0">
              <a:solidFill>
                <a:schemeClr val="accent1">
                  <a:lumMod val="50000"/>
                </a:schemeClr>
              </a:solidFill>
              <a:latin typeface="Arial" panose="020B0604020202020204" pitchFamily="34" charset="0"/>
              <a:cs typeface="Arial" panose="020B0604020202020204" pitchFamily="34" charset="0"/>
            </a:endParaRPr>
          </a:p>
          <a:p>
            <a:pPr algn="ct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942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cstate="print">
            <a:extLst>
              <a:ext uri="{28A0092B-C50C-407E-A947-70E740481C1C}">
                <a14:useLocalDpi xmlns:a14="http://schemas.microsoft.com/office/drawing/2010/main" val="0"/>
              </a:ext>
            </a:extLst>
          </a:blip>
          <a:srcRect l="33110" b="12111"/>
          <a:stretch/>
        </p:blipFill>
        <p:spPr bwMode="auto">
          <a:xfrm>
            <a:off x="685800" y="1371600"/>
            <a:ext cx="7543800" cy="4409768"/>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685800" y="381000"/>
            <a:ext cx="8095343" cy="866274"/>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4000" b="1" dirty="0" smtClean="0">
                <a:solidFill>
                  <a:schemeClr val="accent1">
                    <a:lumMod val="50000"/>
                  </a:schemeClr>
                </a:solidFill>
                <a:latin typeface="Calibri" panose="020F0502020204030204" pitchFamily="34" charset="0"/>
              </a:rPr>
              <a:t>UNIQUE SURFACE TREATMENT</a:t>
            </a:r>
            <a:endParaRPr lang="en-US" sz="4000" b="1" dirty="0">
              <a:solidFill>
                <a:schemeClr val="accent1">
                  <a:lumMod val="50000"/>
                </a:schemeClr>
              </a:solidFill>
              <a:latin typeface="Calibri" panose="020F0502020204030204" pitchFamily="34" charset="0"/>
            </a:endParaRPr>
          </a:p>
        </p:txBody>
      </p:sp>
    </p:spTree>
    <p:extLst>
      <p:ext uri="{BB962C8B-B14F-4D97-AF65-F5344CB8AC3E}">
        <p14:creationId xmlns:p14="http://schemas.microsoft.com/office/powerpoint/2010/main" val="4038736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39390" y="1278523"/>
            <a:ext cx="8037096" cy="4684128"/>
          </a:xfrm>
          <a:prstGeom prst="rect">
            <a:avLst/>
          </a:prstGeom>
        </p:spPr>
      </p:pic>
      <p:sp>
        <p:nvSpPr>
          <p:cNvPr id="8" name="Title 1"/>
          <p:cNvSpPr txBox="1">
            <a:spLocks/>
          </p:cNvSpPr>
          <p:nvPr/>
        </p:nvSpPr>
        <p:spPr>
          <a:xfrm>
            <a:off x="152400" y="457200"/>
            <a:ext cx="8742946" cy="433137"/>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200" b="1" dirty="0" smtClean="0">
                <a:solidFill>
                  <a:schemeClr val="accent1">
                    <a:lumMod val="50000"/>
                  </a:schemeClr>
                </a:solidFill>
                <a:latin typeface="Calibri" panose="020F0502020204030204" pitchFamily="34" charset="0"/>
              </a:rPr>
              <a:t>SAFER PEDESTRIAN ENVIRONMENT</a:t>
            </a:r>
            <a:endParaRPr lang="en-US" sz="3200" b="1" dirty="0">
              <a:solidFill>
                <a:schemeClr val="accent1">
                  <a:lumMod val="50000"/>
                </a:schemeClr>
              </a:solidFill>
              <a:latin typeface="Calibri" panose="020F0502020204030204" pitchFamily="34" charset="0"/>
            </a:endParaRPr>
          </a:p>
        </p:txBody>
      </p:sp>
    </p:spTree>
    <p:extLst>
      <p:ext uri="{BB962C8B-B14F-4D97-AF65-F5344CB8AC3E}">
        <p14:creationId xmlns:p14="http://schemas.microsoft.com/office/powerpoint/2010/main" val="2450881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38125"/>
            <a:ext cx="7086600" cy="954107"/>
          </a:xfrm>
          <a:prstGeom prst="rect">
            <a:avLst/>
          </a:prstGeom>
        </p:spPr>
        <p:txBody>
          <a:bodyPr wrap="square">
            <a:spAutoFit/>
          </a:bodyPr>
          <a:lstStyle/>
          <a:p>
            <a:pPr algn="ctr"/>
            <a:r>
              <a:rPr lang="en-US" sz="2800" b="1" dirty="0" smtClean="0">
                <a:solidFill>
                  <a:schemeClr val="accent1">
                    <a:lumMod val="50000"/>
                  </a:schemeClr>
                </a:solidFill>
                <a:latin typeface="Calibri" panose="020F0502020204030204" pitchFamily="34" charset="0"/>
              </a:rPr>
              <a:t>National </a:t>
            </a:r>
            <a:r>
              <a:rPr lang="en-US" sz="2800" b="1" dirty="0" err="1" smtClean="0">
                <a:solidFill>
                  <a:schemeClr val="accent1">
                    <a:lumMod val="50000"/>
                  </a:schemeClr>
                </a:solidFill>
                <a:latin typeface="Calibri" panose="020F0502020204030204" pitchFamily="34" charset="0"/>
              </a:rPr>
              <a:t>Edowment</a:t>
            </a:r>
            <a:r>
              <a:rPr lang="en-US" sz="2800" b="1" dirty="0" smtClean="0">
                <a:solidFill>
                  <a:schemeClr val="accent1">
                    <a:lumMod val="50000"/>
                  </a:schemeClr>
                </a:solidFill>
                <a:latin typeface="Calibri" panose="020F0502020204030204" pitchFamily="34" charset="0"/>
              </a:rPr>
              <a:t> for the Arts</a:t>
            </a:r>
          </a:p>
          <a:p>
            <a:pPr algn="ctr"/>
            <a:r>
              <a:rPr lang="en-US" sz="2800" b="1" dirty="0" smtClean="0">
                <a:solidFill>
                  <a:schemeClr val="accent1">
                    <a:lumMod val="50000"/>
                  </a:schemeClr>
                </a:solidFill>
                <a:latin typeface="Calibri" panose="020F0502020204030204" pitchFamily="34" charset="0"/>
              </a:rPr>
              <a:t>Art </a:t>
            </a:r>
            <a:r>
              <a:rPr lang="en-US" sz="2800" b="1" dirty="0">
                <a:solidFill>
                  <a:schemeClr val="accent1">
                    <a:lumMod val="50000"/>
                  </a:schemeClr>
                </a:solidFill>
                <a:latin typeface="Calibri" panose="020F0502020204030204" pitchFamily="34" charset="0"/>
              </a:rPr>
              <a:t>Bridges Pawtucket, RI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92232"/>
            <a:ext cx="8577942" cy="512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657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83944"/>
            <a:ext cx="8001000"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57300" y="247650"/>
            <a:ext cx="6096000" cy="584775"/>
          </a:xfrm>
          <a:prstGeom prst="rect">
            <a:avLst/>
          </a:prstGeom>
        </p:spPr>
        <p:txBody>
          <a:bodyPr wrap="square">
            <a:spAutoFit/>
          </a:bodyPr>
          <a:lstStyle/>
          <a:p>
            <a:pPr algn="ctr"/>
            <a:r>
              <a:rPr lang="en-US" sz="3200" b="1" dirty="0" smtClean="0">
                <a:solidFill>
                  <a:schemeClr val="accent1">
                    <a:lumMod val="50000"/>
                  </a:schemeClr>
                </a:solidFill>
                <a:latin typeface="Calibri" panose="020F0502020204030204" pitchFamily="34" charset="0"/>
              </a:rPr>
              <a:t>Arts/Community</a:t>
            </a:r>
            <a:endParaRPr lang="en-US" sz="3200" dirty="0">
              <a:solidFill>
                <a:schemeClr val="accent1">
                  <a:lumMod val="50000"/>
                </a:schemeClr>
              </a:solidFill>
              <a:latin typeface="Calibri" panose="020F0502020204030204" pitchFamily="34" charset="0"/>
            </a:endParaRPr>
          </a:p>
        </p:txBody>
      </p:sp>
    </p:spTree>
    <p:extLst>
      <p:ext uri="{BB962C8B-B14F-4D97-AF65-F5344CB8AC3E}">
        <p14:creationId xmlns:p14="http://schemas.microsoft.com/office/powerpoint/2010/main" val="971116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6993" y="457200"/>
            <a:ext cx="7924800" cy="584775"/>
          </a:xfrm>
          <a:prstGeom prst="rect">
            <a:avLst/>
          </a:prstGeom>
        </p:spPr>
        <p:txBody>
          <a:bodyPr wrap="square">
            <a:spAutoFit/>
          </a:bodyPr>
          <a:lstStyle/>
          <a:p>
            <a:r>
              <a:rPr lang="en-US" sz="3200" b="1" dirty="0" smtClean="0">
                <a:solidFill>
                  <a:schemeClr val="accent1">
                    <a:lumMod val="50000"/>
                  </a:schemeClr>
                </a:solidFill>
                <a:latin typeface="Calibri" panose="020F0502020204030204" pitchFamily="34" charset="0"/>
              </a:rPr>
              <a:t>11th Street Bridge Park ART WORKS: Design </a:t>
            </a:r>
            <a:endParaRPr lang="en-US" sz="3200" b="1" dirty="0">
              <a:solidFill>
                <a:schemeClr val="accent1">
                  <a:lumMod val="50000"/>
                </a:schemeClr>
              </a:solidFill>
              <a:latin typeface="Calibri" panose="020F050202020403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65" y="1041975"/>
            <a:ext cx="8446056" cy="505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0539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8169736"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76400" y="304799"/>
            <a:ext cx="6477000" cy="584775"/>
          </a:xfrm>
          <a:prstGeom prst="rect">
            <a:avLst/>
          </a:prstGeom>
        </p:spPr>
        <p:txBody>
          <a:bodyPr wrap="square">
            <a:spAutoFit/>
          </a:bodyPr>
          <a:lstStyle/>
          <a:p>
            <a:r>
              <a:rPr lang="en-US" sz="3200" b="1" dirty="0" smtClean="0">
                <a:solidFill>
                  <a:schemeClr val="accent1">
                    <a:lumMod val="50000"/>
                  </a:schemeClr>
                </a:solidFill>
                <a:latin typeface="Calibri" panose="020F0502020204030204" pitchFamily="34" charset="0"/>
              </a:rPr>
              <a:t>I-391 </a:t>
            </a:r>
            <a:r>
              <a:rPr lang="en-US" sz="3200" b="1" dirty="0">
                <a:solidFill>
                  <a:schemeClr val="accent1">
                    <a:lumMod val="50000"/>
                  </a:schemeClr>
                </a:solidFill>
                <a:latin typeface="Calibri" panose="020F0502020204030204" pitchFamily="34" charset="0"/>
              </a:rPr>
              <a:t>Art Park in Holyoke, MA </a:t>
            </a:r>
          </a:p>
        </p:txBody>
      </p:sp>
    </p:spTree>
    <p:extLst>
      <p:ext uri="{BB962C8B-B14F-4D97-AF65-F5344CB8AC3E}">
        <p14:creationId xmlns:p14="http://schemas.microsoft.com/office/powerpoint/2010/main" val="185118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93387"/>
            <a:ext cx="6629400" cy="584775"/>
          </a:xfrm>
          <a:prstGeom prst="rect">
            <a:avLst/>
          </a:prstGeom>
        </p:spPr>
        <p:txBody>
          <a:bodyPr wrap="square">
            <a:spAutoFit/>
          </a:bodyPr>
          <a:lstStyle/>
          <a:p>
            <a:r>
              <a:rPr lang="en-US" sz="3200" b="1" dirty="0" smtClean="0">
                <a:solidFill>
                  <a:schemeClr val="accent1">
                    <a:lumMod val="50000"/>
                  </a:schemeClr>
                </a:solidFill>
                <a:latin typeface="Calibri" panose="020F0502020204030204" pitchFamily="34" charset="0"/>
              </a:rPr>
              <a:t>Lighting </a:t>
            </a:r>
            <a:r>
              <a:rPr lang="en-US" sz="3200" b="1" dirty="0">
                <a:solidFill>
                  <a:schemeClr val="accent1">
                    <a:lumMod val="50000"/>
                  </a:schemeClr>
                </a:solidFill>
                <a:latin typeface="Calibri" panose="020F0502020204030204" pitchFamily="34" charset="0"/>
              </a:rPr>
              <a:t>to Improve Public Safety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77" y="1041975"/>
            <a:ext cx="8458623" cy="5222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4684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620000" cy="1143000"/>
          </a:xfrm>
        </p:spPr>
        <p:txBody>
          <a:bodyPr/>
          <a:lstStyle/>
          <a:p>
            <a:r>
              <a:rPr lang="en-US" sz="4000" b="1" dirty="0" smtClean="0">
                <a:solidFill>
                  <a:schemeClr val="accent1">
                    <a:lumMod val="50000"/>
                  </a:schemeClr>
                </a:solidFill>
                <a:latin typeface="Calibri" panose="020F0502020204030204" pitchFamily="34" charset="0"/>
                <a:cs typeface="Arial" panose="020B0604020202020204" pitchFamily="34" charset="0"/>
              </a:rPr>
              <a:t>                       </a:t>
            </a:r>
            <a:r>
              <a:rPr lang="en-US" sz="4400" b="1" dirty="0" smtClean="0">
                <a:solidFill>
                  <a:schemeClr val="accent1">
                    <a:lumMod val="50000"/>
                  </a:schemeClr>
                </a:solidFill>
                <a:latin typeface="Calibri" panose="020F0502020204030204" pitchFamily="34" charset="0"/>
                <a:cs typeface="Arial" panose="020B0604020202020204" pitchFamily="34" charset="0"/>
              </a:rPr>
              <a:t>Overview</a:t>
            </a:r>
            <a:r>
              <a:rPr lang="en-US" sz="4000" b="1" dirty="0" smtClean="0"/>
              <a:t/>
            </a:r>
            <a:br>
              <a:rPr lang="en-US" sz="4000" b="1" dirty="0" smtClean="0"/>
            </a:br>
            <a:endParaRPr lang="en-US" sz="4000" dirty="0"/>
          </a:p>
        </p:txBody>
      </p:sp>
      <p:sp>
        <p:nvSpPr>
          <p:cNvPr id="3" name="Content Placeholder 2"/>
          <p:cNvSpPr>
            <a:spLocks noGrp="1"/>
          </p:cNvSpPr>
          <p:nvPr>
            <p:ph idx="1"/>
          </p:nvPr>
        </p:nvSpPr>
        <p:spPr>
          <a:xfrm>
            <a:off x="76200" y="1304109"/>
            <a:ext cx="5011783" cy="5334000"/>
          </a:xfrm>
        </p:spPr>
        <p:txBody>
          <a:bodyPr>
            <a:normAutofit/>
          </a:bodyPr>
          <a:lstStyle/>
          <a:p>
            <a:r>
              <a:rPr lang="en-US" sz="2600" dirty="0"/>
              <a:t>Ladders/Every Place </a:t>
            </a:r>
            <a:r>
              <a:rPr lang="en-US" sz="2600" dirty="0" smtClean="0"/>
              <a:t>Counts</a:t>
            </a:r>
          </a:p>
          <a:p>
            <a:r>
              <a:rPr lang="en-US" sz="2600" dirty="0"/>
              <a:t>Place-Based </a:t>
            </a:r>
            <a:r>
              <a:rPr lang="en-US" sz="2600" dirty="0" smtClean="0"/>
              <a:t>Initiatives</a:t>
            </a:r>
          </a:p>
          <a:p>
            <a:r>
              <a:rPr lang="en-US" sz="2600" dirty="0" smtClean="0"/>
              <a:t>Livability/CSS </a:t>
            </a:r>
          </a:p>
          <a:p>
            <a:r>
              <a:rPr lang="en-US" sz="2600" dirty="0" smtClean="0"/>
              <a:t>Bike/Ped Networks</a:t>
            </a:r>
          </a:p>
          <a:p>
            <a:r>
              <a:rPr lang="en-US" sz="2600" dirty="0" smtClean="0"/>
              <a:t>Connectivity Performance Measures</a:t>
            </a:r>
          </a:p>
          <a:p>
            <a:r>
              <a:rPr lang="en-US" sz="2600" dirty="0"/>
              <a:t>Community Connections</a:t>
            </a:r>
          </a:p>
          <a:p>
            <a:r>
              <a:rPr lang="en-US" sz="2600" dirty="0" smtClean="0"/>
              <a:t>Resources</a:t>
            </a:r>
          </a:p>
          <a:p>
            <a:r>
              <a:rPr lang="en-US" sz="2600" dirty="0" smtClean="0"/>
              <a:t>Next Steps</a:t>
            </a:r>
          </a:p>
          <a:p>
            <a:endParaRPr lang="en-US"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95400"/>
            <a:ext cx="4424243"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133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85" y="99575"/>
            <a:ext cx="8229600" cy="1143000"/>
          </a:xfrm>
        </p:spPr>
        <p:txBody>
          <a:bodyPr/>
          <a:lstStyle/>
          <a:p>
            <a:endParaRPr lang="en-US" dirty="0"/>
          </a:p>
        </p:txBody>
      </p:sp>
      <p:sp>
        <p:nvSpPr>
          <p:cNvPr id="6" name="Text Placeholder 2"/>
          <p:cNvSpPr txBox="1">
            <a:spLocks/>
          </p:cNvSpPr>
          <p:nvPr/>
        </p:nvSpPr>
        <p:spPr>
          <a:xfrm>
            <a:off x="160020" y="1242575"/>
            <a:ext cx="8812530" cy="1512128"/>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1" indent="0">
              <a:buClr>
                <a:srgbClr val="4F81BD"/>
              </a:buClr>
              <a:buNone/>
            </a:pPr>
            <a:endParaRPr lang="en-US" b="1" i="1" dirty="0">
              <a:solidFill>
                <a:srgbClr val="000066"/>
              </a:solidFill>
            </a:endParaRPr>
          </a:p>
        </p:txBody>
      </p:sp>
      <p:sp>
        <p:nvSpPr>
          <p:cNvPr id="3" name="Rectangle 2"/>
          <p:cNvSpPr/>
          <p:nvPr/>
        </p:nvSpPr>
        <p:spPr>
          <a:xfrm>
            <a:off x="4354" y="1588856"/>
            <a:ext cx="8527142" cy="430887"/>
          </a:xfrm>
          <a:prstGeom prst="rect">
            <a:avLst/>
          </a:prstGeom>
        </p:spPr>
        <p:txBody>
          <a:bodyPr wrap="square">
            <a:spAutoFit/>
          </a:bodyPr>
          <a:lstStyle/>
          <a:p>
            <a:pPr marL="0" lvl="1"/>
            <a:r>
              <a:rPr lang="en-US" sz="2200" b="1" dirty="0" smtClean="0">
                <a:solidFill>
                  <a:prstClr val="black"/>
                </a:solidFill>
              </a:rPr>
              <a:t>       Connecting </a:t>
            </a:r>
            <a:r>
              <a:rPr lang="en-US" sz="2200" b="1" dirty="0">
                <a:solidFill>
                  <a:prstClr val="black"/>
                </a:solidFill>
              </a:rPr>
              <a:t>People to </a:t>
            </a:r>
            <a:r>
              <a:rPr lang="en-US" sz="2200" b="1" dirty="0" smtClean="0">
                <a:solidFill>
                  <a:prstClr val="black"/>
                </a:solidFill>
              </a:rPr>
              <a:t>Opportunity: A </a:t>
            </a:r>
            <a:r>
              <a:rPr lang="en-US" sz="2200" b="1" dirty="0">
                <a:solidFill>
                  <a:prstClr val="black"/>
                </a:solidFill>
              </a:rPr>
              <a:t>Vision for Bridging the </a:t>
            </a:r>
            <a:r>
              <a:rPr lang="en-US" sz="2200" b="1" dirty="0" smtClean="0">
                <a:solidFill>
                  <a:prstClr val="black"/>
                </a:solidFill>
              </a:rPr>
              <a:t>Divide</a:t>
            </a:r>
            <a:endParaRPr lang="en-US" sz="2200" b="1" dirty="0">
              <a:solidFill>
                <a:prstClr val="black"/>
              </a:solidFill>
            </a:endParaRPr>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82392" y="2403049"/>
            <a:ext cx="2871527" cy="2866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ject 8"/>
          <p:cNvSpPr txBox="1"/>
          <p:nvPr/>
        </p:nvSpPr>
        <p:spPr>
          <a:xfrm>
            <a:off x="609599" y="2403049"/>
            <a:ext cx="5444489" cy="3754874"/>
          </a:xfrm>
          <a:prstGeom prst="rect">
            <a:avLst/>
          </a:prstGeom>
        </p:spPr>
        <p:txBody>
          <a:bodyPr vert="horz" wrap="square" lIns="0" tIns="0" rIns="0" bIns="0" rtlCol="0">
            <a:spAutoFit/>
          </a:bodyPr>
          <a:lstStyle/>
          <a:p>
            <a:pPr marL="298450" indent="-285750">
              <a:lnSpc>
                <a:spcPct val="100000"/>
              </a:lnSpc>
              <a:spcAft>
                <a:spcPts val="600"/>
              </a:spcAft>
              <a:buFont typeface="Arial" panose="020B0604020202020204" pitchFamily="34" charset="0"/>
              <a:buChar char="•"/>
            </a:pPr>
            <a:r>
              <a:rPr sz="1900" spc="-110" dirty="0">
                <a:latin typeface="Arial"/>
                <a:cs typeface="Arial"/>
              </a:rPr>
              <a:t>T</a:t>
            </a:r>
            <a:r>
              <a:rPr sz="1900" spc="65" dirty="0">
                <a:latin typeface="Arial"/>
                <a:cs typeface="Arial"/>
              </a:rPr>
              <a:t>ransportatio</a:t>
            </a:r>
            <a:r>
              <a:rPr sz="1900" spc="50" dirty="0">
                <a:latin typeface="Arial"/>
                <a:cs typeface="Arial"/>
              </a:rPr>
              <a:t>n</a:t>
            </a:r>
            <a:r>
              <a:rPr sz="1900" spc="-20" dirty="0">
                <a:latin typeface="Arial"/>
                <a:cs typeface="Arial"/>
              </a:rPr>
              <a:t> </a:t>
            </a:r>
            <a:r>
              <a:rPr sz="1900" spc="45" dirty="0">
                <a:latin typeface="Arial"/>
                <a:cs typeface="Arial"/>
              </a:rPr>
              <a:t>connect</a:t>
            </a:r>
            <a:r>
              <a:rPr sz="1900" spc="20" dirty="0">
                <a:latin typeface="Arial"/>
                <a:cs typeface="Arial"/>
              </a:rPr>
              <a:t>s</a:t>
            </a:r>
            <a:r>
              <a:rPr sz="1900" spc="-15" dirty="0">
                <a:latin typeface="Arial"/>
                <a:cs typeface="Arial"/>
              </a:rPr>
              <a:t> </a:t>
            </a:r>
            <a:r>
              <a:rPr sz="1900" spc="35" dirty="0" smtClean="0">
                <a:latin typeface="Arial"/>
                <a:cs typeface="Arial"/>
              </a:rPr>
              <a:t>people</a:t>
            </a:r>
            <a:r>
              <a:rPr lang="en-US" sz="1900" dirty="0">
                <a:latin typeface="Arial"/>
                <a:cs typeface="Arial"/>
              </a:rPr>
              <a:t> </a:t>
            </a:r>
            <a:r>
              <a:rPr sz="1900" spc="80" dirty="0" smtClean="0">
                <a:latin typeface="Arial"/>
                <a:cs typeface="Arial"/>
              </a:rPr>
              <a:t>t</a:t>
            </a:r>
            <a:r>
              <a:rPr sz="1900" spc="105" dirty="0" smtClean="0">
                <a:latin typeface="Arial"/>
                <a:cs typeface="Arial"/>
              </a:rPr>
              <a:t>o</a:t>
            </a:r>
            <a:r>
              <a:rPr sz="1900" spc="-15" dirty="0" smtClean="0">
                <a:latin typeface="Arial"/>
                <a:cs typeface="Arial"/>
              </a:rPr>
              <a:t> </a:t>
            </a:r>
            <a:r>
              <a:rPr sz="1900" spc="80" dirty="0">
                <a:latin typeface="Arial"/>
                <a:cs typeface="Arial"/>
              </a:rPr>
              <a:t>opportunit</a:t>
            </a:r>
            <a:r>
              <a:rPr sz="1900" spc="60" dirty="0">
                <a:latin typeface="Arial"/>
                <a:cs typeface="Arial"/>
              </a:rPr>
              <a:t>y</a:t>
            </a:r>
            <a:r>
              <a:rPr sz="1900" spc="-15" dirty="0">
                <a:latin typeface="Arial"/>
                <a:cs typeface="Arial"/>
              </a:rPr>
              <a:t> </a:t>
            </a:r>
            <a:r>
              <a:rPr sz="1900" spc="15" dirty="0">
                <a:latin typeface="Arial"/>
                <a:cs typeface="Arial"/>
              </a:rPr>
              <a:t>an</a:t>
            </a:r>
            <a:r>
              <a:rPr sz="1900" spc="-10" dirty="0">
                <a:latin typeface="Arial"/>
                <a:cs typeface="Arial"/>
              </a:rPr>
              <a:t>d</a:t>
            </a:r>
            <a:r>
              <a:rPr sz="1900" spc="-15" dirty="0">
                <a:latin typeface="Arial"/>
                <a:cs typeface="Arial"/>
              </a:rPr>
              <a:t> </a:t>
            </a:r>
            <a:r>
              <a:rPr sz="1900" spc="25" dirty="0">
                <a:latin typeface="Arial"/>
                <a:cs typeface="Arial"/>
              </a:rPr>
              <a:t>ca</a:t>
            </a:r>
            <a:r>
              <a:rPr sz="1900" dirty="0">
                <a:latin typeface="Arial"/>
                <a:cs typeface="Arial"/>
              </a:rPr>
              <a:t>n</a:t>
            </a:r>
            <a:r>
              <a:rPr sz="1900" spc="-15" dirty="0">
                <a:latin typeface="Arial"/>
                <a:cs typeface="Arial"/>
              </a:rPr>
              <a:t> </a:t>
            </a:r>
            <a:r>
              <a:rPr sz="1900" spc="60" dirty="0">
                <a:latin typeface="Arial"/>
                <a:cs typeface="Arial"/>
              </a:rPr>
              <a:t>invigorate</a:t>
            </a:r>
            <a:r>
              <a:rPr sz="1900" spc="50" dirty="0">
                <a:latin typeface="Arial"/>
                <a:cs typeface="Arial"/>
              </a:rPr>
              <a:t> </a:t>
            </a:r>
            <a:r>
              <a:rPr sz="1900" spc="80" dirty="0">
                <a:latin typeface="Arial"/>
                <a:cs typeface="Arial"/>
              </a:rPr>
              <a:t>opportunit</a:t>
            </a:r>
            <a:r>
              <a:rPr sz="1900" spc="60" dirty="0">
                <a:latin typeface="Arial"/>
                <a:cs typeface="Arial"/>
              </a:rPr>
              <a:t>y</a:t>
            </a:r>
            <a:r>
              <a:rPr sz="1900" spc="-15" dirty="0">
                <a:latin typeface="Arial"/>
                <a:cs typeface="Arial"/>
              </a:rPr>
              <a:t> </a:t>
            </a:r>
            <a:r>
              <a:rPr sz="1900" spc="65" dirty="0">
                <a:latin typeface="Arial"/>
                <a:cs typeface="Arial"/>
              </a:rPr>
              <a:t>withi</a:t>
            </a:r>
            <a:r>
              <a:rPr sz="1900" spc="55" dirty="0">
                <a:latin typeface="Arial"/>
                <a:cs typeface="Arial"/>
              </a:rPr>
              <a:t>n</a:t>
            </a:r>
            <a:r>
              <a:rPr sz="1900" spc="-15" dirty="0">
                <a:latin typeface="Arial"/>
                <a:cs typeface="Arial"/>
              </a:rPr>
              <a:t> </a:t>
            </a:r>
            <a:r>
              <a:rPr sz="1900" spc="40" dirty="0" smtClean="0">
                <a:latin typeface="Arial"/>
                <a:cs typeface="Arial"/>
              </a:rPr>
              <a:t>communities.</a:t>
            </a:r>
            <a:endParaRPr lang="en-US" sz="1900" spc="35" dirty="0">
              <a:latin typeface="Arial"/>
              <a:cs typeface="Arial"/>
            </a:endParaRPr>
          </a:p>
          <a:p>
            <a:pPr marL="298450" indent="-285750">
              <a:spcAft>
                <a:spcPts val="600"/>
              </a:spcAft>
              <a:buFont typeface="Arial" panose="020B0604020202020204" pitchFamily="34" charset="0"/>
              <a:buChar char="•"/>
            </a:pPr>
            <a:r>
              <a:rPr lang="en-US" sz="1900" spc="35" dirty="0">
                <a:latin typeface="Arial"/>
                <a:cs typeface="Arial"/>
              </a:rPr>
              <a:t>C</a:t>
            </a:r>
            <a:r>
              <a:rPr lang="en-US" sz="1900" spc="80" dirty="0" smtClean="0">
                <a:latin typeface="Arial"/>
                <a:cs typeface="Arial"/>
              </a:rPr>
              <a:t>urren</a:t>
            </a:r>
            <a:r>
              <a:rPr lang="en-US" sz="1900" spc="30" dirty="0" smtClean="0">
                <a:latin typeface="Arial"/>
                <a:cs typeface="Arial"/>
              </a:rPr>
              <a:t>t</a:t>
            </a:r>
            <a:r>
              <a:rPr lang="en-US" sz="1900" spc="-10" dirty="0" smtClean="0">
                <a:latin typeface="Arial"/>
                <a:cs typeface="Arial"/>
              </a:rPr>
              <a:t> </a:t>
            </a:r>
            <a:r>
              <a:rPr lang="en-US" sz="1900" spc="15" dirty="0">
                <a:latin typeface="Arial"/>
                <a:cs typeface="Arial"/>
              </a:rPr>
              <a:t>an</a:t>
            </a:r>
            <a:r>
              <a:rPr lang="en-US" sz="1900" spc="-10" dirty="0">
                <a:latin typeface="Arial"/>
                <a:cs typeface="Arial"/>
              </a:rPr>
              <a:t>d</a:t>
            </a:r>
            <a:r>
              <a:rPr lang="en-US" sz="1900" spc="-15" dirty="0">
                <a:latin typeface="Arial"/>
                <a:cs typeface="Arial"/>
              </a:rPr>
              <a:t> </a:t>
            </a:r>
            <a:r>
              <a:rPr lang="en-US" sz="1900" spc="85" dirty="0">
                <a:latin typeface="Arial"/>
                <a:cs typeface="Arial"/>
              </a:rPr>
              <a:t>future</a:t>
            </a:r>
            <a:r>
              <a:rPr lang="en-US" sz="1900" dirty="0">
                <a:latin typeface="Arial"/>
                <a:cs typeface="Arial"/>
              </a:rPr>
              <a:t> </a:t>
            </a:r>
            <a:r>
              <a:rPr lang="en-US" sz="1900" spc="70" dirty="0">
                <a:latin typeface="Arial"/>
                <a:cs typeface="Arial"/>
              </a:rPr>
              <a:t>transportatio</a:t>
            </a:r>
            <a:r>
              <a:rPr lang="en-US" sz="1900" spc="55" dirty="0">
                <a:latin typeface="Arial"/>
                <a:cs typeface="Arial"/>
              </a:rPr>
              <a:t>n</a:t>
            </a:r>
            <a:r>
              <a:rPr lang="en-US" sz="1900" spc="-15" dirty="0">
                <a:latin typeface="Arial"/>
                <a:cs typeface="Arial"/>
              </a:rPr>
              <a:t> </a:t>
            </a:r>
            <a:r>
              <a:rPr lang="en-US" sz="1900" spc="60" dirty="0">
                <a:latin typeface="Arial"/>
                <a:cs typeface="Arial"/>
              </a:rPr>
              <a:t>project</a:t>
            </a:r>
            <a:r>
              <a:rPr lang="en-US" sz="1900" spc="35" dirty="0">
                <a:latin typeface="Arial"/>
                <a:cs typeface="Arial"/>
              </a:rPr>
              <a:t>s</a:t>
            </a:r>
            <a:r>
              <a:rPr lang="en-US" sz="1900" spc="-15" dirty="0">
                <a:latin typeface="Arial"/>
                <a:cs typeface="Arial"/>
              </a:rPr>
              <a:t> </a:t>
            </a:r>
            <a:r>
              <a:rPr lang="en-US" sz="1900" spc="-15" dirty="0" smtClean="0">
                <a:latin typeface="Arial"/>
                <a:cs typeface="Arial"/>
              </a:rPr>
              <a:t>should </a:t>
            </a:r>
            <a:r>
              <a:rPr lang="en-US" sz="1900" spc="55" dirty="0" smtClean="0">
                <a:latin typeface="Arial"/>
                <a:cs typeface="Arial"/>
              </a:rPr>
              <a:t>connec</a:t>
            </a:r>
            <a:r>
              <a:rPr lang="en-US" sz="1900" spc="15" dirty="0" smtClean="0">
                <a:latin typeface="Arial"/>
                <a:cs typeface="Arial"/>
              </a:rPr>
              <a:t>t</a:t>
            </a:r>
            <a:r>
              <a:rPr lang="en-US" sz="1900" spc="-15" dirty="0" smtClean="0">
                <a:latin typeface="Arial"/>
                <a:cs typeface="Arial"/>
              </a:rPr>
              <a:t> </a:t>
            </a:r>
            <a:r>
              <a:rPr lang="en-US" sz="1900" spc="15" dirty="0">
                <a:latin typeface="Arial"/>
                <a:cs typeface="Arial"/>
              </a:rPr>
              <a:t>and</a:t>
            </a:r>
            <a:r>
              <a:rPr lang="en-US" sz="1900" spc="20" dirty="0">
                <a:latin typeface="Arial"/>
                <a:cs typeface="Arial"/>
              </a:rPr>
              <a:t> </a:t>
            </a:r>
            <a:r>
              <a:rPr lang="en-US" sz="1900" spc="55" dirty="0">
                <a:latin typeface="Arial"/>
                <a:cs typeface="Arial"/>
              </a:rPr>
              <a:t>strengthe</a:t>
            </a:r>
            <a:r>
              <a:rPr lang="en-US" sz="1900" spc="40" dirty="0">
                <a:latin typeface="Arial"/>
                <a:cs typeface="Arial"/>
              </a:rPr>
              <a:t>n</a:t>
            </a:r>
            <a:r>
              <a:rPr lang="en-US" sz="1900" spc="-10" dirty="0">
                <a:latin typeface="Arial"/>
                <a:cs typeface="Arial"/>
              </a:rPr>
              <a:t> </a:t>
            </a:r>
            <a:r>
              <a:rPr lang="en-US" sz="1900" spc="40" dirty="0" smtClean="0">
                <a:latin typeface="Arial"/>
                <a:cs typeface="Arial"/>
              </a:rPr>
              <a:t>communities.</a:t>
            </a:r>
            <a:endParaRPr lang="en-US" sz="1900" spc="5" dirty="0">
              <a:latin typeface="Arial"/>
              <a:cs typeface="Arial"/>
            </a:endParaRPr>
          </a:p>
          <a:p>
            <a:pPr marL="298450" indent="-285750">
              <a:spcAft>
                <a:spcPts val="600"/>
              </a:spcAft>
              <a:buFont typeface="Arial" panose="020B0604020202020204" pitchFamily="34" charset="0"/>
              <a:buChar char="•"/>
            </a:pPr>
            <a:r>
              <a:rPr lang="en-US" sz="1900" spc="-110" dirty="0" smtClean="0">
                <a:latin typeface="Arial"/>
                <a:cs typeface="Arial"/>
              </a:rPr>
              <a:t>T</a:t>
            </a:r>
            <a:r>
              <a:rPr lang="en-US" sz="1900" spc="65" dirty="0" smtClean="0">
                <a:latin typeface="Arial"/>
                <a:cs typeface="Arial"/>
              </a:rPr>
              <a:t>ransportatio</a:t>
            </a:r>
            <a:r>
              <a:rPr lang="en-US" sz="1900" spc="50" dirty="0" smtClean="0">
                <a:latin typeface="Arial"/>
                <a:cs typeface="Arial"/>
              </a:rPr>
              <a:t>n</a:t>
            </a:r>
            <a:r>
              <a:rPr lang="en-US" sz="1900" spc="-20" dirty="0" smtClean="0">
                <a:latin typeface="Arial"/>
                <a:cs typeface="Arial"/>
              </a:rPr>
              <a:t> </a:t>
            </a:r>
            <a:r>
              <a:rPr lang="en-US" sz="1900" spc="65" dirty="0">
                <a:latin typeface="Arial"/>
                <a:cs typeface="Arial"/>
              </a:rPr>
              <a:t>facilitie</a:t>
            </a:r>
            <a:r>
              <a:rPr lang="en-US" sz="1900" spc="50" dirty="0">
                <a:latin typeface="Arial"/>
                <a:cs typeface="Arial"/>
              </a:rPr>
              <a:t>s</a:t>
            </a:r>
            <a:r>
              <a:rPr lang="en-US" sz="1900" spc="-15" dirty="0">
                <a:latin typeface="Arial"/>
                <a:cs typeface="Arial"/>
              </a:rPr>
              <a:t> </a:t>
            </a:r>
            <a:r>
              <a:rPr lang="en-US" sz="1900" spc="30" dirty="0">
                <a:latin typeface="Arial"/>
                <a:cs typeface="Arial"/>
              </a:rPr>
              <a:t>shoul</a:t>
            </a:r>
            <a:r>
              <a:rPr lang="en-US" sz="1900" spc="5" dirty="0">
                <a:latin typeface="Arial"/>
                <a:cs typeface="Arial"/>
              </a:rPr>
              <a:t>d</a:t>
            </a:r>
            <a:r>
              <a:rPr lang="en-US" sz="1900" spc="-15" dirty="0">
                <a:latin typeface="Arial"/>
                <a:cs typeface="Arial"/>
              </a:rPr>
              <a:t> </a:t>
            </a:r>
            <a:r>
              <a:rPr lang="en-US" sz="1900" spc="20" dirty="0" smtClean="0">
                <a:latin typeface="Arial"/>
                <a:cs typeface="Arial"/>
              </a:rPr>
              <a:t>be</a:t>
            </a:r>
            <a:r>
              <a:rPr lang="en-US" sz="1900" dirty="0" smtClean="0">
                <a:latin typeface="Arial"/>
                <a:cs typeface="Arial"/>
              </a:rPr>
              <a:t> </a:t>
            </a:r>
            <a:r>
              <a:rPr lang="en-US" sz="1900" spc="85" dirty="0" smtClean="0">
                <a:latin typeface="Arial"/>
                <a:cs typeface="Arial"/>
              </a:rPr>
              <a:t>buil</a:t>
            </a:r>
            <a:r>
              <a:rPr lang="en-US" sz="1900" spc="40" dirty="0" smtClean="0">
                <a:latin typeface="Arial"/>
                <a:cs typeface="Arial"/>
              </a:rPr>
              <a:t>t</a:t>
            </a:r>
            <a:r>
              <a:rPr lang="en-US" sz="1900" spc="-15" dirty="0" smtClean="0">
                <a:latin typeface="Arial"/>
                <a:cs typeface="Arial"/>
              </a:rPr>
              <a:t> </a:t>
            </a:r>
            <a:r>
              <a:rPr lang="en-US" sz="1900" spc="60" dirty="0">
                <a:latin typeface="Arial"/>
                <a:cs typeface="Arial"/>
              </a:rPr>
              <a:t>b</a:t>
            </a:r>
            <a:r>
              <a:rPr lang="en-US" sz="1900" spc="-30" dirty="0">
                <a:latin typeface="Arial"/>
                <a:cs typeface="Arial"/>
              </a:rPr>
              <a:t>y</a:t>
            </a:r>
            <a:r>
              <a:rPr lang="en-US" sz="1900" spc="-85" dirty="0">
                <a:latin typeface="Arial"/>
                <a:cs typeface="Arial"/>
              </a:rPr>
              <a:t>,</a:t>
            </a:r>
            <a:r>
              <a:rPr lang="en-US" sz="1900" spc="-15" dirty="0">
                <a:latin typeface="Arial"/>
                <a:cs typeface="Arial"/>
              </a:rPr>
              <a:t> </a:t>
            </a:r>
            <a:r>
              <a:rPr lang="en-US" sz="1900" spc="95" dirty="0" smtClean="0">
                <a:latin typeface="Arial"/>
                <a:cs typeface="Arial"/>
              </a:rPr>
              <a:t>fo</a:t>
            </a:r>
            <a:r>
              <a:rPr lang="en-US" sz="1900" spc="55" dirty="0" smtClean="0">
                <a:latin typeface="Arial"/>
                <a:cs typeface="Arial"/>
              </a:rPr>
              <a:t>r,</a:t>
            </a:r>
            <a:r>
              <a:rPr lang="en-US" sz="1900" spc="-15" dirty="0" smtClean="0">
                <a:latin typeface="Arial"/>
                <a:cs typeface="Arial"/>
              </a:rPr>
              <a:t> </a:t>
            </a:r>
            <a:r>
              <a:rPr lang="en-US" sz="1900" spc="15" dirty="0">
                <a:latin typeface="Arial"/>
                <a:cs typeface="Arial"/>
              </a:rPr>
              <a:t>an</a:t>
            </a:r>
            <a:r>
              <a:rPr lang="en-US" sz="1900" spc="-10" dirty="0">
                <a:latin typeface="Arial"/>
                <a:cs typeface="Arial"/>
              </a:rPr>
              <a:t>d</a:t>
            </a:r>
            <a:r>
              <a:rPr lang="en-US" sz="1900" spc="-15" dirty="0">
                <a:latin typeface="Arial"/>
                <a:cs typeface="Arial"/>
              </a:rPr>
              <a:t> </a:t>
            </a:r>
            <a:r>
              <a:rPr lang="en-US" sz="1900" spc="70" dirty="0">
                <a:latin typeface="Arial"/>
                <a:cs typeface="Arial"/>
              </a:rPr>
              <a:t>wit</a:t>
            </a:r>
            <a:r>
              <a:rPr lang="en-US" sz="1900" spc="65" dirty="0">
                <a:latin typeface="Arial"/>
                <a:cs typeface="Arial"/>
              </a:rPr>
              <a:t>h</a:t>
            </a:r>
            <a:r>
              <a:rPr lang="en-US" sz="1900" spc="-15" dirty="0">
                <a:latin typeface="Arial"/>
                <a:cs typeface="Arial"/>
              </a:rPr>
              <a:t> </a:t>
            </a:r>
            <a:r>
              <a:rPr lang="en-US" sz="1900" spc="70" dirty="0">
                <a:latin typeface="Arial"/>
                <a:cs typeface="Arial"/>
              </a:rPr>
              <a:t>th</a:t>
            </a:r>
            <a:r>
              <a:rPr lang="en-US" sz="1900" spc="55" dirty="0">
                <a:latin typeface="Arial"/>
                <a:cs typeface="Arial"/>
              </a:rPr>
              <a:t>e</a:t>
            </a:r>
            <a:r>
              <a:rPr lang="en-US" sz="1900" spc="-15" dirty="0">
                <a:latin typeface="Arial"/>
                <a:cs typeface="Arial"/>
              </a:rPr>
              <a:t> </a:t>
            </a:r>
            <a:r>
              <a:rPr lang="en-US" sz="1900" spc="50" dirty="0">
                <a:latin typeface="Arial"/>
                <a:cs typeface="Arial"/>
              </a:rPr>
              <a:t>communities impacte</a:t>
            </a:r>
            <a:r>
              <a:rPr lang="en-US" sz="1900" spc="25" dirty="0">
                <a:latin typeface="Arial"/>
                <a:cs typeface="Arial"/>
              </a:rPr>
              <a:t>d</a:t>
            </a:r>
            <a:r>
              <a:rPr lang="en-US" sz="1900" spc="-15" dirty="0">
                <a:latin typeface="Arial"/>
                <a:cs typeface="Arial"/>
              </a:rPr>
              <a:t> </a:t>
            </a:r>
            <a:r>
              <a:rPr lang="en-US" sz="1900" spc="60" dirty="0">
                <a:latin typeface="Arial"/>
                <a:cs typeface="Arial"/>
              </a:rPr>
              <a:t>b</a:t>
            </a:r>
            <a:r>
              <a:rPr lang="en-US" sz="1900" spc="30" dirty="0">
                <a:latin typeface="Arial"/>
                <a:cs typeface="Arial"/>
              </a:rPr>
              <a:t>y</a:t>
            </a:r>
            <a:r>
              <a:rPr lang="en-US" sz="1900" spc="-15" dirty="0">
                <a:latin typeface="Arial"/>
                <a:cs typeface="Arial"/>
              </a:rPr>
              <a:t> </a:t>
            </a:r>
            <a:r>
              <a:rPr lang="en-US" sz="1900" spc="45" dirty="0" smtClean="0">
                <a:latin typeface="Arial"/>
                <a:cs typeface="Arial"/>
              </a:rPr>
              <a:t>them</a:t>
            </a:r>
            <a:r>
              <a:rPr lang="en-US" sz="1900" spc="5" dirty="0" smtClean="0">
                <a:latin typeface="Arial"/>
                <a:cs typeface="Arial"/>
              </a:rPr>
              <a:t>.</a:t>
            </a:r>
            <a:endParaRPr lang="en-US" sz="1900" spc="-15" dirty="0" smtClean="0">
              <a:latin typeface="Arial"/>
              <a:cs typeface="Arial"/>
            </a:endParaRPr>
          </a:p>
          <a:p>
            <a:pPr marL="298450" indent="-285750">
              <a:spcAft>
                <a:spcPts val="600"/>
              </a:spcAft>
              <a:buFont typeface="Arial" panose="020B0604020202020204" pitchFamily="34" charset="0"/>
              <a:buChar char="•"/>
            </a:pPr>
            <a:r>
              <a:rPr lang="en-US" sz="1900" spc="45" dirty="0" smtClean="0">
                <a:latin typeface="Arial"/>
                <a:cs typeface="Arial"/>
              </a:rPr>
              <a:t>Development</a:t>
            </a:r>
            <a:r>
              <a:rPr lang="en-US" sz="1900" dirty="0" smtClean="0">
                <a:latin typeface="Arial"/>
                <a:cs typeface="Arial"/>
              </a:rPr>
              <a:t> </a:t>
            </a:r>
            <a:r>
              <a:rPr lang="en-US" sz="1900" spc="95" dirty="0" smtClean="0">
                <a:latin typeface="Arial"/>
                <a:cs typeface="Arial"/>
              </a:rPr>
              <a:t>o</a:t>
            </a:r>
            <a:r>
              <a:rPr lang="en-US" sz="1900" spc="30" dirty="0" smtClean="0">
                <a:latin typeface="Arial"/>
                <a:cs typeface="Arial"/>
              </a:rPr>
              <a:t>f</a:t>
            </a:r>
            <a:r>
              <a:rPr lang="en-US" sz="1900" spc="-15" dirty="0" smtClean="0">
                <a:latin typeface="Arial"/>
                <a:cs typeface="Arial"/>
              </a:rPr>
              <a:t> </a:t>
            </a:r>
            <a:r>
              <a:rPr lang="en-US" sz="1900" spc="70" dirty="0" smtClean="0">
                <a:latin typeface="Arial"/>
                <a:cs typeface="Arial"/>
              </a:rPr>
              <a:t>transportatio</a:t>
            </a:r>
            <a:r>
              <a:rPr lang="en-US" sz="1900" spc="55" dirty="0" smtClean="0">
                <a:latin typeface="Arial"/>
                <a:cs typeface="Arial"/>
              </a:rPr>
              <a:t>n</a:t>
            </a:r>
            <a:r>
              <a:rPr lang="en-US" sz="1900" spc="-15" dirty="0" smtClean="0">
                <a:latin typeface="Arial"/>
                <a:cs typeface="Arial"/>
              </a:rPr>
              <a:t> </a:t>
            </a:r>
            <a:r>
              <a:rPr lang="en-US" sz="1900" spc="65" dirty="0" smtClean="0">
                <a:latin typeface="Arial"/>
                <a:cs typeface="Arial"/>
              </a:rPr>
              <a:t>facilitie</a:t>
            </a:r>
            <a:r>
              <a:rPr lang="en-US" sz="1900" spc="50" dirty="0" smtClean="0">
                <a:latin typeface="Arial"/>
                <a:cs typeface="Arial"/>
              </a:rPr>
              <a:t>s</a:t>
            </a:r>
            <a:r>
              <a:rPr lang="en-US" sz="1900" spc="-15" dirty="0" smtClean="0">
                <a:latin typeface="Arial"/>
                <a:cs typeface="Arial"/>
              </a:rPr>
              <a:t> </a:t>
            </a:r>
            <a:r>
              <a:rPr lang="en-US" sz="1900" spc="30" dirty="0" smtClean="0">
                <a:latin typeface="Arial"/>
                <a:cs typeface="Arial"/>
              </a:rPr>
              <a:t>should</a:t>
            </a:r>
            <a:r>
              <a:rPr lang="en-US" sz="1900" dirty="0" smtClean="0">
                <a:latin typeface="Arial"/>
                <a:cs typeface="Arial"/>
              </a:rPr>
              <a:t> </a:t>
            </a:r>
            <a:r>
              <a:rPr lang="en-US" sz="1900" spc="50" dirty="0">
                <a:latin typeface="Arial"/>
                <a:cs typeface="Arial"/>
              </a:rPr>
              <a:t>meaningfull</a:t>
            </a:r>
            <a:r>
              <a:rPr lang="en-US" sz="1900" spc="30" dirty="0">
                <a:latin typeface="Arial"/>
                <a:cs typeface="Arial"/>
              </a:rPr>
              <a:t>y</a:t>
            </a:r>
            <a:r>
              <a:rPr lang="en-US" sz="1900" spc="-10" dirty="0">
                <a:latin typeface="Arial"/>
                <a:cs typeface="Arial"/>
              </a:rPr>
              <a:t> </a:t>
            </a:r>
            <a:r>
              <a:rPr lang="en-US" sz="1900" spc="85" dirty="0">
                <a:latin typeface="Arial"/>
                <a:cs typeface="Arial"/>
              </a:rPr>
              <a:t>reflec</a:t>
            </a:r>
            <a:r>
              <a:rPr lang="en-US" sz="1900" spc="35" dirty="0">
                <a:latin typeface="Arial"/>
                <a:cs typeface="Arial"/>
              </a:rPr>
              <a:t>t</a:t>
            </a:r>
            <a:r>
              <a:rPr lang="en-US" sz="1900" spc="-15" dirty="0">
                <a:latin typeface="Arial"/>
                <a:cs typeface="Arial"/>
              </a:rPr>
              <a:t> </a:t>
            </a:r>
            <a:r>
              <a:rPr lang="en-US" sz="1900" spc="15" dirty="0">
                <a:latin typeface="Arial"/>
                <a:cs typeface="Arial"/>
              </a:rPr>
              <a:t>an</a:t>
            </a:r>
            <a:r>
              <a:rPr lang="en-US" sz="1900" spc="-10" dirty="0">
                <a:latin typeface="Arial"/>
                <a:cs typeface="Arial"/>
              </a:rPr>
              <a:t>d</a:t>
            </a:r>
            <a:r>
              <a:rPr lang="en-US" sz="1900" spc="-15" dirty="0">
                <a:latin typeface="Arial"/>
                <a:cs typeface="Arial"/>
              </a:rPr>
              <a:t> </a:t>
            </a:r>
            <a:r>
              <a:rPr lang="en-US" sz="1900" spc="60" dirty="0">
                <a:latin typeface="Arial"/>
                <a:cs typeface="Arial"/>
              </a:rPr>
              <a:t>incorporate</a:t>
            </a:r>
            <a:r>
              <a:rPr lang="en-US" sz="1900" spc="50" dirty="0">
                <a:latin typeface="Arial"/>
                <a:cs typeface="Arial"/>
              </a:rPr>
              <a:t> </a:t>
            </a:r>
            <a:r>
              <a:rPr lang="en-US" sz="1900" spc="70" dirty="0">
                <a:latin typeface="Arial"/>
                <a:cs typeface="Arial"/>
              </a:rPr>
              <a:t>th</a:t>
            </a:r>
            <a:r>
              <a:rPr lang="en-US" sz="1900" spc="55" dirty="0">
                <a:latin typeface="Arial"/>
                <a:cs typeface="Arial"/>
              </a:rPr>
              <a:t>e</a:t>
            </a:r>
            <a:r>
              <a:rPr lang="en-US" sz="1900" spc="-15" dirty="0">
                <a:latin typeface="Arial"/>
                <a:cs typeface="Arial"/>
              </a:rPr>
              <a:t> </a:t>
            </a:r>
            <a:r>
              <a:rPr lang="en-US" sz="1900" spc="75" dirty="0">
                <a:latin typeface="Arial"/>
                <a:cs typeface="Arial"/>
              </a:rPr>
              <a:t>inpu</a:t>
            </a:r>
            <a:r>
              <a:rPr lang="en-US" sz="1900" spc="25" dirty="0">
                <a:latin typeface="Arial"/>
                <a:cs typeface="Arial"/>
              </a:rPr>
              <a:t>t</a:t>
            </a:r>
            <a:r>
              <a:rPr lang="en-US" sz="1900" spc="-15" dirty="0">
                <a:latin typeface="Arial"/>
                <a:cs typeface="Arial"/>
              </a:rPr>
              <a:t> </a:t>
            </a:r>
            <a:r>
              <a:rPr lang="en-US" sz="1900" spc="95" dirty="0">
                <a:latin typeface="Arial"/>
                <a:cs typeface="Arial"/>
              </a:rPr>
              <a:t>o</a:t>
            </a:r>
            <a:r>
              <a:rPr lang="en-US" sz="1900" spc="30" dirty="0">
                <a:latin typeface="Arial"/>
                <a:cs typeface="Arial"/>
              </a:rPr>
              <a:t>f</a:t>
            </a:r>
            <a:r>
              <a:rPr lang="en-US" sz="1900" spc="-15" dirty="0">
                <a:latin typeface="Arial"/>
                <a:cs typeface="Arial"/>
              </a:rPr>
              <a:t> </a:t>
            </a:r>
            <a:r>
              <a:rPr lang="en-US" sz="1900" spc="60" dirty="0">
                <a:latin typeface="Arial"/>
                <a:cs typeface="Arial"/>
              </a:rPr>
              <a:t>al</a:t>
            </a:r>
            <a:r>
              <a:rPr lang="en-US" sz="1900" spc="20" dirty="0">
                <a:latin typeface="Arial"/>
                <a:cs typeface="Arial"/>
              </a:rPr>
              <a:t>l</a:t>
            </a:r>
            <a:r>
              <a:rPr lang="en-US" sz="1900" spc="-15" dirty="0">
                <a:latin typeface="Arial"/>
                <a:cs typeface="Arial"/>
              </a:rPr>
              <a:t> </a:t>
            </a:r>
            <a:r>
              <a:rPr lang="en-US" sz="1900" spc="70" dirty="0">
                <a:latin typeface="Arial"/>
                <a:cs typeface="Arial"/>
              </a:rPr>
              <a:t>th</a:t>
            </a:r>
            <a:r>
              <a:rPr lang="en-US" sz="1900" spc="55" dirty="0">
                <a:latin typeface="Arial"/>
                <a:cs typeface="Arial"/>
              </a:rPr>
              <a:t>e</a:t>
            </a:r>
            <a:r>
              <a:rPr lang="en-US" sz="1900" spc="-15" dirty="0">
                <a:latin typeface="Arial"/>
                <a:cs typeface="Arial"/>
              </a:rPr>
              <a:t> </a:t>
            </a:r>
            <a:r>
              <a:rPr lang="en-US" sz="1900" spc="35" dirty="0">
                <a:latin typeface="Arial"/>
                <a:cs typeface="Arial"/>
              </a:rPr>
              <a:t>peopl</a:t>
            </a:r>
            <a:r>
              <a:rPr lang="en-US" sz="1900" spc="5" dirty="0">
                <a:latin typeface="Arial"/>
                <a:cs typeface="Arial"/>
              </a:rPr>
              <a:t>e</a:t>
            </a:r>
            <a:r>
              <a:rPr lang="en-US" sz="1900" spc="-15" dirty="0">
                <a:latin typeface="Arial"/>
                <a:cs typeface="Arial"/>
              </a:rPr>
              <a:t> </a:t>
            </a:r>
            <a:r>
              <a:rPr lang="en-US" sz="1900" spc="15" dirty="0">
                <a:latin typeface="Arial"/>
                <a:cs typeface="Arial"/>
              </a:rPr>
              <a:t>and</a:t>
            </a:r>
            <a:r>
              <a:rPr lang="en-US" sz="1900" dirty="0">
                <a:latin typeface="Arial"/>
                <a:cs typeface="Arial"/>
              </a:rPr>
              <a:t> </a:t>
            </a:r>
            <a:r>
              <a:rPr lang="en-US" sz="1900" spc="45" dirty="0">
                <a:latin typeface="Arial"/>
                <a:cs typeface="Arial"/>
              </a:rPr>
              <a:t>communitie</a:t>
            </a:r>
            <a:r>
              <a:rPr lang="en-US" sz="1900" spc="20" dirty="0">
                <a:latin typeface="Arial"/>
                <a:cs typeface="Arial"/>
              </a:rPr>
              <a:t>s</a:t>
            </a:r>
            <a:r>
              <a:rPr lang="en-US" sz="1900" spc="-10" dirty="0">
                <a:latin typeface="Arial"/>
                <a:cs typeface="Arial"/>
              </a:rPr>
              <a:t> </a:t>
            </a:r>
            <a:r>
              <a:rPr lang="en-US" sz="1900" spc="75" dirty="0">
                <a:latin typeface="Arial"/>
                <a:cs typeface="Arial"/>
              </a:rPr>
              <a:t>the</a:t>
            </a:r>
            <a:r>
              <a:rPr lang="en-US" sz="1900" spc="50" dirty="0">
                <a:latin typeface="Arial"/>
                <a:cs typeface="Arial"/>
              </a:rPr>
              <a:t>y</a:t>
            </a:r>
            <a:r>
              <a:rPr lang="en-US" sz="1900" spc="-15" dirty="0">
                <a:latin typeface="Arial"/>
                <a:cs typeface="Arial"/>
              </a:rPr>
              <a:t> </a:t>
            </a:r>
            <a:r>
              <a:rPr lang="en-US" sz="1900" spc="50" dirty="0">
                <a:latin typeface="Arial"/>
                <a:cs typeface="Arial"/>
              </a:rPr>
              <a:t>touch</a:t>
            </a:r>
            <a:r>
              <a:rPr lang="en-US" sz="2000" spc="50" dirty="0" smtClean="0">
                <a:latin typeface="Arial"/>
                <a:cs typeface="Arial"/>
              </a:rPr>
              <a:t>.</a:t>
            </a:r>
            <a:endParaRPr lang="en-US" sz="2000" dirty="0">
              <a:latin typeface="Arial"/>
              <a:cs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1" y="219021"/>
            <a:ext cx="3733800" cy="855606"/>
          </a:xfrm>
          <a:prstGeom prst="rect">
            <a:avLst/>
          </a:prstGeom>
        </p:spPr>
      </p:pic>
      <p:sp>
        <p:nvSpPr>
          <p:cNvPr id="10" name="TextBox 9"/>
          <p:cNvSpPr txBox="1"/>
          <p:nvPr/>
        </p:nvSpPr>
        <p:spPr>
          <a:xfrm>
            <a:off x="818607" y="6119336"/>
            <a:ext cx="6358084" cy="738664"/>
          </a:xfrm>
          <a:prstGeom prst="rect">
            <a:avLst/>
          </a:prstGeom>
          <a:noFill/>
        </p:spPr>
        <p:txBody>
          <a:bodyPr wrap="square" rtlCol="0">
            <a:spAutoFit/>
          </a:bodyPr>
          <a:lstStyle/>
          <a:p>
            <a:r>
              <a:rPr lang="en-US" sz="2400" dirty="0">
                <a:hlinkClick r:id="rId5"/>
              </a:rPr>
              <a:t>https://</a:t>
            </a:r>
            <a:r>
              <a:rPr lang="en-US" sz="2400" dirty="0" smtClean="0">
                <a:hlinkClick r:id="rId5"/>
              </a:rPr>
              <a:t>www.transportation.gov/opportunity</a:t>
            </a:r>
            <a:endParaRPr lang="en-US" sz="2400" dirty="0" smtClean="0"/>
          </a:p>
          <a:p>
            <a:endParaRPr lang="en-US" dirty="0"/>
          </a:p>
        </p:txBody>
      </p:sp>
    </p:spTree>
    <p:extLst>
      <p:ext uri="{BB962C8B-B14F-4D97-AF65-F5344CB8AC3E}">
        <p14:creationId xmlns:p14="http://schemas.microsoft.com/office/powerpoint/2010/main" val="4078627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60020" y="1242575"/>
            <a:ext cx="8812530" cy="1512128"/>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880" lvl="1">
              <a:buClr>
                <a:srgbClr val="4F81BD"/>
              </a:buClr>
            </a:pPr>
            <a:endParaRPr lang="en-US" sz="2400" i="1" dirty="0" smtClean="0">
              <a:solidFill>
                <a:prstClr val="black"/>
              </a:solidFill>
            </a:endParaRPr>
          </a:p>
        </p:txBody>
      </p:sp>
      <p:grpSp>
        <p:nvGrpSpPr>
          <p:cNvPr id="4" name="Group 3"/>
          <p:cNvGrpSpPr/>
          <p:nvPr/>
        </p:nvGrpSpPr>
        <p:grpSpPr>
          <a:xfrm>
            <a:off x="313584" y="2522950"/>
            <a:ext cx="8591550" cy="3681089"/>
            <a:chOff x="731502" y="2500936"/>
            <a:chExt cx="9439148" cy="3911600"/>
          </a:xfrm>
        </p:grpSpPr>
        <p:grpSp>
          <p:nvGrpSpPr>
            <p:cNvPr id="5" name="Group 4"/>
            <p:cNvGrpSpPr/>
            <p:nvPr/>
          </p:nvGrpSpPr>
          <p:grpSpPr>
            <a:xfrm>
              <a:off x="731502" y="2500936"/>
              <a:ext cx="1290953" cy="3911600"/>
              <a:chOff x="689486" y="2190734"/>
              <a:chExt cx="1290953" cy="3911600"/>
            </a:xfrm>
          </p:grpSpPr>
          <p:grpSp>
            <p:nvGrpSpPr>
              <p:cNvPr id="8" name="Group 162"/>
              <p:cNvGrpSpPr>
                <a:grpSpLocks/>
              </p:cNvGrpSpPr>
              <p:nvPr/>
            </p:nvGrpSpPr>
            <p:grpSpPr bwMode="auto">
              <a:xfrm>
                <a:off x="689486" y="3527409"/>
                <a:ext cx="1257300" cy="1257300"/>
                <a:chOff x="1770" y="6768"/>
                <a:chExt cx="1980" cy="1980"/>
              </a:xfrm>
            </p:grpSpPr>
            <p:sp>
              <p:nvSpPr>
                <p:cNvPr id="20" name="Freeform 163"/>
                <p:cNvSpPr>
                  <a:spLocks/>
                </p:cNvSpPr>
                <p:nvPr/>
              </p:nvSpPr>
              <p:spPr bwMode="auto">
                <a:xfrm>
                  <a:off x="1770" y="6768"/>
                  <a:ext cx="1980" cy="1980"/>
                </a:xfrm>
                <a:custGeom>
                  <a:avLst/>
                  <a:gdLst>
                    <a:gd name="T0" fmla="+- 0 2841 1770"/>
                    <a:gd name="T1" fmla="*/ T0 w 1980"/>
                    <a:gd name="T2" fmla="+- 0 8745 6768"/>
                    <a:gd name="T3" fmla="*/ 8745 h 1980"/>
                    <a:gd name="T4" fmla="+- 0 2998 1770"/>
                    <a:gd name="T5" fmla="*/ T4 w 1980"/>
                    <a:gd name="T6" fmla="+- 0 8719 6768"/>
                    <a:gd name="T7" fmla="*/ 8719 h 1980"/>
                    <a:gd name="T8" fmla="+- 0 3145 1770"/>
                    <a:gd name="T9" fmla="*/ T8 w 1980"/>
                    <a:gd name="T10" fmla="+- 0 8670 6768"/>
                    <a:gd name="T11" fmla="*/ 8670 h 1980"/>
                    <a:gd name="T12" fmla="+- 0 3281 1770"/>
                    <a:gd name="T13" fmla="*/ T12 w 1980"/>
                    <a:gd name="T14" fmla="+- 0 8600 6768"/>
                    <a:gd name="T15" fmla="*/ 8600 h 1980"/>
                    <a:gd name="T16" fmla="+- 0 3404 1770"/>
                    <a:gd name="T17" fmla="*/ T16 w 1980"/>
                    <a:gd name="T18" fmla="+- 0 8510 6768"/>
                    <a:gd name="T19" fmla="*/ 8510 h 1980"/>
                    <a:gd name="T20" fmla="+- 0 3511 1770"/>
                    <a:gd name="T21" fmla="*/ T20 w 1980"/>
                    <a:gd name="T22" fmla="+- 0 8402 6768"/>
                    <a:gd name="T23" fmla="*/ 8402 h 1980"/>
                    <a:gd name="T24" fmla="+- 0 3601 1770"/>
                    <a:gd name="T25" fmla="*/ T24 w 1980"/>
                    <a:gd name="T26" fmla="+- 0 8280 6768"/>
                    <a:gd name="T27" fmla="*/ 8280 h 1980"/>
                    <a:gd name="T28" fmla="+- 0 3672 1770"/>
                    <a:gd name="T29" fmla="*/ T28 w 1980"/>
                    <a:gd name="T30" fmla="+- 0 8143 6768"/>
                    <a:gd name="T31" fmla="*/ 8143 h 1980"/>
                    <a:gd name="T32" fmla="+- 0 3721 1770"/>
                    <a:gd name="T33" fmla="*/ T32 w 1980"/>
                    <a:gd name="T34" fmla="+- 0 7996 6768"/>
                    <a:gd name="T35" fmla="*/ 7996 h 1980"/>
                    <a:gd name="T36" fmla="+- 0 3746 1770"/>
                    <a:gd name="T37" fmla="*/ T36 w 1980"/>
                    <a:gd name="T38" fmla="+- 0 7839 6768"/>
                    <a:gd name="T39" fmla="*/ 7839 h 1980"/>
                    <a:gd name="T40" fmla="+- 0 3746 1770"/>
                    <a:gd name="T41" fmla="*/ T40 w 1980"/>
                    <a:gd name="T42" fmla="+- 0 7677 6768"/>
                    <a:gd name="T43" fmla="*/ 7677 h 1980"/>
                    <a:gd name="T44" fmla="+- 0 3721 1770"/>
                    <a:gd name="T45" fmla="*/ T44 w 1980"/>
                    <a:gd name="T46" fmla="+- 0 7520 6768"/>
                    <a:gd name="T47" fmla="*/ 7520 h 1980"/>
                    <a:gd name="T48" fmla="+- 0 3672 1770"/>
                    <a:gd name="T49" fmla="*/ T48 w 1980"/>
                    <a:gd name="T50" fmla="+- 0 7373 6768"/>
                    <a:gd name="T51" fmla="*/ 7373 h 1980"/>
                    <a:gd name="T52" fmla="+- 0 3601 1770"/>
                    <a:gd name="T53" fmla="*/ T52 w 1980"/>
                    <a:gd name="T54" fmla="+- 0 7237 6768"/>
                    <a:gd name="T55" fmla="*/ 7237 h 1980"/>
                    <a:gd name="T56" fmla="+- 0 3511 1770"/>
                    <a:gd name="T57" fmla="*/ T56 w 1980"/>
                    <a:gd name="T58" fmla="+- 0 7114 6768"/>
                    <a:gd name="T59" fmla="*/ 7114 h 1980"/>
                    <a:gd name="T60" fmla="+- 0 3404 1770"/>
                    <a:gd name="T61" fmla="*/ T60 w 1980"/>
                    <a:gd name="T62" fmla="+- 0 7006 6768"/>
                    <a:gd name="T63" fmla="*/ 7006 h 1980"/>
                    <a:gd name="T64" fmla="+- 0 3281 1770"/>
                    <a:gd name="T65" fmla="*/ T64 w 1980"/>
                    <a:gd name="T66" fmla="+- 0 6916 6768"/>
                    <a:gd name="T67" fmla="*/ 6916 h 1980"/>
                    <a:gd name="T68" fmla="+- 0 3145 1770"/>
                    <a:gd name="T69" fmla="*/ T68 w 1980"/>
                    <a:gd name="T70" fmla="+- 0 6846 6768"/>
                    <a:gd name="T71" fmla="*/ 6846 h 1980"/>
                    <a:gd name="T72" fmla="+- 0 2998 1770"/>
                    <a:gd name="T73" fmla="*/ T72 w 1980"/>
                    <a:gd name="T74" fmla="+- 0 6797 6768"/>
                    <a:gd name="T75" fmla="*/ 6797 h 1980"/>
                    <a:gd name="T76" fmla="+- 0 2841 1770"/>
                    <a:gd name="T77" fmla="*/ T76 w 1980"/>
                    <a:gd name="T78" fmla="+- 0 6771 6768"/>
                    <a:gd name="T79" fmla="*/ 6771 h 1980"/>
                    <a:gd name="T80" fmla="+- 0 2678 1770"/>
                    <a:gd name="T81" fmla="*/ T80 w 1980"/>
                    <a:gd name="T82" fmla="+- 0 6771 6768"/>
                    <a:gd name="T83" fmla="*/ 6771 h 1980"/>
                    <a:gd name="T84" fmla="+- 0 2522 1770"/>
                    <a:gd name="T85" fmla="*/ T84 w 1980"/>
                    <a:gd name="T86" fmla="+- 0 6797 6768"/>
                    <a:gd name="T87" fmla="*/ 6797 h 1980"/>
                    <a:gd name="T88" fmla="+- 0 2374 1770"/>
                    <a:gd name="T89" fmla="*/ T88 w 1980"/>
                    <a:gd name="T90" fmla="+- 0 6846 6768"/>
                    <a:gd name="T91" fmla="*/ 6846 h 1980"/>
                    <a:gd name="T92" fmla="+- 0 2238 1770"/>
                    <a:gd name="T93" fmla="*/ T92 w 1980"/>
                    <a:gd name="T94" fmla="+- 0 6916 6768"/>
                    <a:gd name="T95" fmla="*/ 6916 h 1980"/>
                    <a:gd name="T96" fmla="+- 0 2115 1770"/>
                    <a:gd name="T97" fmla="*/ T96 w 1980"/>
                    <a:gd name="T98" fmla="+- 0 7006 6768"/>
                    <a:gd name="T99" fmla="*/ 7006 h 1980"/>
                    <a:gd name="T100" fmla="+- 0 2008 1770"/>
                    <a:gd name="T101" fmla="*/ T100 w 1980"/>
                    <a:gd name="T102" fmla="+- 0 7114 6768"/>
                    <a:gd name="T103" fmla="*/ 7114 h 1980"/>
                    <a:gd name="T104" fmla="+- 0 1918 1770"/>
                    <a:gd name="T105" fmla="*/ T104 w 1980"/>
                    <a:gd name="T106" fmla="+- 0 7237 6768"/>
                    <a:gd name="T107" fmla="*/ 7237 h 1980"/>
                    <a:gd name="T108" fmla="+- 0 1847 1770"/>
                    <a:gd name="T109" fmla="*/ T108 w 1980"/>
                    <a:gd name="T110" fmla="+- 0 7373 6768"/>
                    <a:gd name="T111" fmla="*/ 7373 h 1980"/>
                    <a:gd name="T112" fmla="+- 0 1798 1770"/>
                    <a:gd name="T113" fmla="*/ T112 w 1980"/>
                    <a:gd name="T114" fmla="+- 0 7520 6768"/>
                    <a:gd name="T115" fmla="*/ 7520 h 1980"/>
                    <a:gd name="T116" fmla="+- 0 1773 1770"/>
                    <a:gd name="T117" fmla="*/ T116 w 1980"/>
                    <a:gd name="T118" fmla="+- 0 7677 6768"/>
                    <a:gd name="T119" fmla="*/ 7677 h 1980"/>
                    <a:gd name="T120" fmla="+- 0 1773 1770"/>
                    <a:gd name="T121" fmla="*/ T120 w 1980"/>
                    <a:gd name="T122" fmla="+- 0 7839 6768"/>
                    <a:gd name="T123" fmla="*/ 7839 h 1980"/>
                    <a:gd name="T124" fmla="+- 0 1798 1770"/>
                    <a:gd name="T125" fmla="*/ T124 w 1980"/>
                    <a:gd name="T126" fmla="+- 0 7996 6768"/>
                    <a:gd name="T127" fmla="*/ 7996 h 1980"/>
                    <a:gd name="T128" fmla="+- 0 1847 1770"/>
                    <a:gd name="T129" fmla="*/ T128 w 1980"/>
                    <a:gd name="T130" fmla="+- 0 8143 6768"/>
                    <a:gd name="T131" fmla="*/ 8143 h 1980"/>
                    <a:gd name="T132" fmla="+- 0 1918 1770"/>
                    <a:gd name="T133" fmla="*/ T132 w 1980"/>
                    <a:gd name="T134" fmla="+- 0 8280 6768"/>
                    <a:gd name="T135" fmla="*/ 8280 h 1980"/>
                    <a:gd name="T136" fmla="+- 0 2008 1770"/>
                    <a:gd name="T137" fmla="*/ T136 w 1980"/>
                    <a:gd name="T138" fmla="+- 0 8402 6768"/>
                    <a:gd name="T139" fmla="*/ 8402 h 1980"/>
                    <a:gd name="T140" fmla="+- 0 2115 1770"/>
                    <a:gd name="T141" fmla="*/ T140 w 1980"/>
                    <a:gd name="T142" fmla="+- 0 8510 6768"/>
                    <a:gd name="T143" fmla="*/ 8510 h 1980"/>
                    <a:gd name="T144" fmla="+- 0 2238 1770"/>
                    <a:gd name="T145" fmla="*/ T144 w 1980"/>
                    <a:gd name="T146" fmla="+- 0 8600 6768"/>
                    <a:gd name="T147" fmla="*/ 8600 h 1980"/>
                    <a:gd name="T148" fmla="+- 0 2374 1770"/>
                    <a:gd name="T149" fmla="*/ T148 w 1980"/>
                    <a:gd name="T150" fmla="+- 0 8670 6768"/>
                    <a:gd name="T151" fmla="*/ 8670 h 1980"/>
                    <a:gd name="T152" fmla="+- 0 2522 1770"/>
                    <a:gd name="T153" fmla="*/ T152 w 1980"/>
                    <a:gd name="T154" fmla="+- 0 8719 6768"/>
                    <a:gd name="T155" fmla="*/ 8719 h 1980"/>
                    <a:gd name="T156" fmla="+- 0 2678 1770"/>
                    <a:gd name="T157" fmla="*/ T156 w 1980"/>
                    <a:gd name="T158" fmla="+- 0 8745 6768"/>
                    <a:gd name="T159" fmla="*/ 8745 h 19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980" h="1980">
                      <a:moveTo>
                        <a:pt x="990" y="1980"/>
                      </a:moveTo>
                      <a:lnTo>
                        <a:pt x="1071" y="1977"/>
                      </a:lnTo>
                      <a:lnTo>
                        <a:pt x="1150" y="1967"/>
                      </a:lnTo>
                      <a:lnTo>
                        <a:pt x="1228" y="1951"/>
                      </a:lnTo>
                      <a:lnTo>
                        <a:pt x="1303" y="1930"/>
                      </a:lnTo>
                      <a:lnTo>
                        <a:pt x="1375" y="1902"/>
                      </a:lnTo>
                      <a:lnTo>
                        <a:pt x="1445" y="1870"/>
                      </a:lnTo>
                      <a:lnTo>
                        <a:pt x="1511" y="1832"/>
                      </a:lnTo>
                      <a:lnTo>
                        <a:pt x="1574" y="1789"/>
                      </a:lnTo>
                      <a:lnTo>
                        <a:pt x="1634" y="1742"/>
                      </a:lnTo>
                      <a:lnTo>
                        <a:pt x="1690" y="1690"/>
                      </a:lnTo>
                      <a:lnTo>
                        <a:pt x="1741" y="1634"/>
                      </a:lnTo>
                      <a:lnTo>
                        <a:pt x="1789" y="1575"/>
                      </a:lnTo>
                      <a:lnTo>
                        <a:pt x="1831" y="1512"/>
                      </a:lnTo>
                      <a:lnTo>
                        <a:pt x="1869" y="1445"/>
                      </a:lnTo>
                      <a:lnTo>
                        <a:pt x="1902" y="1375"/>
                      </a:lnTo>
                      <a:lnTo>
                        <a:pt x="1929" y="1303"/>
                      </a:lnTo>
                      <a:lnTo>
                        <a:pt x="1951" y="1228"/>
                      </a:lnTo>
                      <a:lnTo>
                        <a:pt x="1967" y="1151"/>
                      </a:lnTo>
                      <a:lnTo>
                        <a:pt x="1976" y="1071"/>
                      </a:lnTo>
                      <a:lnTo>
                        <a:pt x="1980" y="990"/>
                      </a:lnTo>
                      <a:lnTo>
                        <a:pt x="1976" y="909"/>
                      </a:lnTo>
                      <a:lnTo>
                        <a:pt x="1967" y="829"/>
                      </a:lnTo>
                      <a:lnTo>
                        <a:pt x="1951" y="752"/>
                      </a:lnTo>
                      <a:lnTo>
                        <a:pt x="1929" y="677"/>
                      </a:lnTo>
                      <a:lnTo>
                        <a:pt x="1902" y="605"/>
                      </a:lnTo>
                      <a:lnTo>
                        <a:pt x="1869" y="535"/>
                      </a:lnTo>
                      <a:lnTo>
                        <a:pt x="1831" y="469"/>
                      </a:lnTo>
                      <a:lnTo>
                        <a:pt x="1789" y="405"/>
                      </a:lnTo>
                      <a:lnTo>
                        <a:pt x="1741" y="346"/>
                      </a:lnTo>
                      <a:lnTo>
                        <a:pt x="1690" y="290"/>
                      </a:lnTo>
                      <a:lnTo>
                        <a:pt x="1634" y="238"/>
                      </a:lnTo>
                      <a:lnTo>
                        <a:pt x="1574" y="191"/>
                      </a:lnTo>
                      <a:lnTo>
                        <a:pt x="1511" y="148"/>
                      </a:lnTo>
                      <a:lnTo>
                        <a:pt x="1445" y="111"/>
                      </a:lnTo>
                      <a:lnTo>
                        <a:pt x="1375" y="78"/>
                      </a:lnTo>
                      <a:lnTo>
                        <a:pt x="1303" y="51"/>
                      </a:lnTo>
                      <a:lnTo>
                        <a:pt x="1228" y="29"/>
                      </a:lnTo>
                      <a:lnTo>
                        <a:pt x="1150" y="13"/>
                      </a:lnTo>
                      <a:lnTo>
                        <a:pt x="1071" y="3"/>
                      </a:lnTo>
                      <a:lnTo>
                        <a:pt x="990" y="0"/>
                      </a:lnTo>
                      <a:lnTo>
                        <a:pt x="908" y="3"/>
                      </a:lnTo>
                      <a:lnTo>
                        <a:pt x="829" y="13"/>
                      </a:lnTo>
                      <a:lnTo>
                        <a:pt x="752" y="29"/>
                      </a:lnTo>
                      <a:lnTo>
                        <a:pt x="677" y="51"/>
                      </a:lnTo>
                      <a:lnTo>
                        <a:pt x="604" y="78"/>
                      </a:lnTo>
                      <a:lnTo>
                        <a:pt x="535" y="111"/>
                      </a:lnTo>
                      <a:lnTo>
                        <a:pt x="468" y="148"/>
                      </a:lnTo>
                      <a:lnTo>
                        <a:pt x="405" y="191"/>
                      </a:lnTo>
                      <a:lnTo>
                        <a:pt x="345" y="238"/>
                      </a:lnTo>
                      <a:lnTo>
                        <a:pt x="290" y="290"/>
                      </a:lnTo>
                      <a:lnTo>
                        <a:pt x="238" y="346"/>
                      </a:lnTo>
                      <a:lnTo>
                        <a:pt x="191" y="405"/>
                      </a:lnTo>
                      <a:lnTo>
                        <a:pt x="148" y="469"/>
                      </a:lnTo>
                      <a:lnTo>
                        <a:pt x="110" y="535"/>
                      </a:lnTo>
                      <a:lnTo>
                        <a:pt x="77" y="605"/>
                      </a:lnTo>
                      <a:lnTo>
                        <a:pt x="50" y="677"/>
                      </a:lnTo>
                      <a:lnTo>
                        <a:pt x="28" y="752"/>
                      </a:lnTo>
                      <a:lnTo>
                        <a:pt x="13" y="829"/>
                      </a:lnTo>
                      <a:lnTo>
                        <a:pt x="3" y="909"/>
                      </a:lnTo>
                      <a:lnTo>
                        <a:pt x="0" y="990"/>
                      </a:lnTo>
                      <a:lnTo>
                        <a:pt x="3" y="1071"/>
                      </a:lnTo>
                      <a:lnTo>
                        <a:pt x="13" y="1151"/>
                      </a:lnTo>
                      <a:lnTo>
                        <a:pt x="28" y="1228"/>
                      </a:lnTo>
                      <a:lnTo>
                        <a:pt x="50" y="1303"/>
                      </a:lnTo>
                      <a:lnTo>
                        <a:pt x="77" y="1375"/>
                      </a:lnTo>
                      <a:lnTo>
                        <a:pt x="110" y="1445"/>
                      </a:lnTo>
                      <a:lnTo>
                        <a:pt x="148" y="1512"/>
                      </a:lnTo>
                      <a:lnTo>
                        <a:pt x="191" y="1575"/>
                      </a:lnTo>
                      <a:lnTo>
                        <a:pt x="238" y="1634"/>
                      </a:lnTo>
                      <a:lnTo>
                        <a:pt x="290" y="1690"/>
                      </a:lnTo>
                      <a:lnTo>
                        <a:pt x="345" y="1742"/>
                      </a:lnTo>
                      <a:lnTo>
                        <a:pt x="405" y="1789"/>
                      </a:lnTo>
                      <a:lnTo>
                        <a:pt x="468" y="1832"/>
                      </a:lnTo>
                      <a:lnTo>
                        <a:pt x="535" y="1870"/>
                      </a:lnTo>
                      <a:lnTo>
                        <a:pt x="604" y="1902"/>
                      </a:lnTo>
                      <a:lnTo>
                        <a:pt x="677" y="1930"/>
                      </a:lnTo>
                      <a:lnTo>
                        <a:pt x="752" y="1951"/>
                      </a:lnTo>
                      <a:lnTo>
                        <a:pt x="829" y="1967"/>
                      </a:lnTo>
                      <a:lnTo>
                        <a:pt x="908" y="1977"/>
                      </a:lnTo>
                      <a:lnTo>
                        <a:pt x="990" y="1980"/>
                      </a:lnTo>
                      <a:close/>
                    </a:path>
                  </a:pathLst>
                </a:custGeom>
                <a:noFill/>
                <a:ln w="60325">
                  <a:solidFill>
                    <a:srgbClr val="00AEE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 name="Group 164"/>
              <p:cNvGrpSpPr>
                <a:grpSpLocks/>
              </p:cNvGrpSpPr>
              <p:nvPr/>
            </p:nvGrpSpPr>
            <p:grpSpPr bwMode="auto">
              <a:xfrm>
                <a:off x="689486" y="4845034"/>
                <a:ext cx="1257300" cy="1257300"/>
                <a:chOff x="1770" y="8843"/>
                <a:chExt cx="1980" cy="1980"/>
              </a:xfrm>
            </p:grpSpPr>
            <p:sp>
              <p:nvSpPr>
                <p:cNvPr id="19" name="Freeform 165"/>
                <p:cNvSpPr>
                  <a:spLocks/>
                </p:cNvSpPr>
                <p:nvPr/>
              </p:nvSpPr>
              <p:spPr bwMode="auto">
                <a:xfrm>
                  <a:off x="1770" y="8843"/>
                  <a:ext cx="1980" cy="1980"/>
                </a:xfrm>
                <a:custGeom>
                  <a:avLst/>
                  <a:gdLst>
                    <a:gd name="T0" fmla="+- 0 2841 1770"/>
                    <a:gd name="T1" fmla="*/ T0 w 1980"/>
                    <a:gd name="T2" fmla="+- 0 10820 8843"/>
                    <a:gd name="T3" fmla="*/ 10820 h 1980"/>
                    <a:gd name="T4" fmla="+- 0 2998 1770"/>
                    <a:gd name="T5" fmla="*/ T4 w 1980"/>
                    <a:gd name="T6" fmla="+- 0 10794 8843"/>
                    <a:gd name="T7" fmla="*/ 10794 h 1980"/>
                    <a:gd name="T8" fmla="+- 0 3145 1770"/>
                    <a:gd name="T9" fmla="*/ T8 w 1980"/>
                    <a:gd name="T10" fmla="+- 0 10745 8843"/>
                    <a:gd name="T11" fmla="*/ 10745 h 1980"/>
                    <a:gd name="T12" fmla="+- 0 3281 1770"/>
                    <a:gd name="T13" fmla="*/ T12 w 1980"/>
                    <a:gd name="T14" fmla="+- 0 10675 8843"/>
                    <a:gd name="T15" fmla="*/ 10675 h 1980"/>
                    <a:gd name="T16" fmla="+- 0 3404 1770"/>
                    <a:gd name="T17" fmla="*/ T16 w 1980"/>
                    <a:gd name="T18" fmla="+- 0 10585 8843"/>
                    <a:gd name="T19" fmla="*/ 10585 h 1980"/>
                    <a:gd name="T20" fmla="+- 0 3511 1770"/>
                    <a:gd name="T21" fmla="*/ T20 w 1980"/>
                    <a:gd name="T22" fmla="+- 0 10477 8843"/>
                    <a:gd name="T23" fmla="*/ 10477 h 1980"/>
                    <a:gd name="T24" fmla="+- 0 3601 1770"/>
                    <a:gd name="T25" fmla="*/ T24 w 1980"/>
                    <a:gd name="T26" fmla="+- 0 10355 8843"/>
                    <a:gd name="T27" fmla="*/ 10355 h 1980"/>
                    <a:gd name="T28" fmla="+- 0 3672 1770"/>
                    <a:gd name="T29" fmla="*/ T28 w 1980"/>
                    <a:gd name="T30" fmla="+- 0 10218 8843"/>
                    <a:gd name="T31" fmla="*/ 10218 h 1980"/>
                    <a:gd name="T32" fmla="+- 0 3721 1770"/>
                    <a:gd name="T33" fmla="*/ T32 w 1980"/>
                    <a:gd name="T34" fmla="+- 0 10071 8843"/>
                    <a:gd name="T35" fmla="*/ 10071 h 1980"/>
                    <a:gd name="T36" fmla="+- 0 3746 1770"/>
                    <a:gd name="T37" fmla="*/ T36 w 1980"/>
                    <a:gd name="T38" fmla="+- 0 9914 8843"/>
                    <a:gd name="T39" fmla="*/ 9914 h 1980"/>
                    <a:gd name="T40" fmla="+- 0 3746 1770"/>
                    <a:gd name="T41" fmla="*/ T40 w 1980"/>
                    <a:gd name="T42" fmla="+- 0 9752 8843"/>
                    <a:gd name="T43" fmla="*/ 9752 h 1980"/>
                    <a:gd name="T44" fmla="+- 0 3721 1770"/>
                    <a:gd name="T45" fmla="*/ T44 w 1980"/>
                    <a:gd name="T46" fmla="+- 0 9595 8843"/>
                    <a:gd name="T47" fmla="*/ 9595 h 1980"/>
                    <a:gd name="T48" fmla="+- 0 3672 1770"/>
                    <a:gd name="T49" fmla="*/ T48 w 1980"/>
                    <a:gd name="T50" fmla="+- 0 9448 8843"/>
                    <a:gd name="T51" fmla="*/ 9448 h 1980"/>
                    <a:gd name="T52" fmla="+- 0 3601 1770"/>
                    <a:gd name="T53" fmla="*/ T52 w 1980"/>
                    <a:gd name="T54" fmla="+- 0 9312 8843"/>
                    <a:gd name="T55" fmla="*/ 9312 h 1980"/>
                    <a:gd name="T56" fmla="+- 0 3511 1770"/>
                    <a:gd name="T57" fmla="*/ T56 w 1980"/>
                    <a:gd name="T58" fmla="+- 0 9189 8843"/>
                    <a:gd name="T59" fmla="*/ 9189 h 1980"/>
                    <a:gd name="T60" fmla="+- 0 3404 1770"/>
                    <a:gd name="T61" fmla="*/ T60 w 1980"/>
                    <a:gd name="T62" fmla="+- 0 9081 8843"/>
                    <a:gd name="T63" fmla="*/ 9081 h 1980"/>
                    <a:gd name="T64" fmla="+- 0 3281 1770"/>
                    <a:gd name="T65" fmla="*/ T64 w 1980"/>
                    <a:gd name="T66" fmla="+- 0 8991 8843"/>
                    <a:gd name="T67" fmla="*/ 8991 h 1980"/>
                    <a:gd name="T68" fmla="+- 0 3145 1770"/>
                    <a:gd name="T69" fmla="*/ T68 w 1980"/>
                    <a:gd name="T70" fmla="+- 0 8921 8843"/>
                    <a:gd name="T71" fmla="*/ 8921 h 1980"/>
                    <a:gd name="T72" fmla="+- 0 2998 1770"/>
                    <a:gd name="T73" fmla="*/ T72 w 1980"/>
                    <a:gd name="T74" fmla="+- 0 8872 8843"/>
                    <a:gd name="T75" fmla="*/ 8872 h 1980"/>
                    <a:gd name="T76" fmla="+- 0 2841 1770"/>
                    <a:gd name="T77" fmla="*/ T76 w 1980"/>
                    <a:gd name="T78" fmla="+- 0 8846 8843"/>
                    <a:gd name="T79" fmla="*/ 8846 h 1980"/>
                    <a:gd name="T80" fmla="+- 0 2678 1770"/>
                    <a:gd name="T81" fmla="*/ T80 w 1980"/>
                    <a:gd name="T82" fmla="+- 0 8846 8843"/>
                    <a:gd name="T83" fmla="*/ 8846 h 1980"/>
                    <a:gd name="T84" fmla="+- 0 2522 1770"/>
                    <a:gd name="T85" fmla="*/ T84 w 1980"/>
                    <a:gd name="T86" fmla="+- 0 8872 8843"/>
                    <a:gd name="T87" fmla="*/ 8872 h 1980"/>
                    <a:gd name="T88" fmla="+- 0 2374 1770"/>
                    <a:gd name="T89" fmla="*/ T88 w 1980"/>
                    <a:gd name="T90" fmla="+- 0 8921 8843"/>
                    <a:gd name="T91" fmla="*/ 8921 h 1980"/>
                    <a:gd name="T92" fmla="+- 0 2238 1770"/>
                    <a:gd name="T93" fmla="*/ T92 w 1980"/>
                    <a:gd name="T94" fmla="+- 0 8991 8843"/>
                    <a:gd name="T95" fmla="*/ 8991 h 1980"/>
                    <a:gd name="T96" fmla="+- 0 2115 1770"/>
                    <a:gd name="T97" fmla="*/ T96 w 1980"/>
                    <a:gd name="T98" fmla="+- 0 9081 8843"/>
                    <a:gd name="T99" fmla="*/ 9081 h 1980"/>
                    <a:gd name="T100" fmla="+- 0 2008 1770"/>
                    <a:gd name="T101" fmla="*/ T100 w 1980"/>
                    <a:gd name="T102" fmla="+- 0 9189 8843"/>
                    <a:gd name="T103" fmla="*/ 9189 h 1980"/>
                    <a:gd name="T104" fmla="+- 0 1918 1770"/>
                    <a:gd name="T105" fmla="*/ T104 w 1980"/>
                    <a:gd name="T106" fmla="+- 0 9312 8843"/>
                    <a:gd name="T107" fmla="*/ 9312 h 1980"/>
                    <a:gd name="T108" fmla="+- 0 1847 1770"/>
                    <a:gd name="T109" fmla="*/ T108 w 1980"/>
                    <a:gd name="T110" fmla="+- 0 9448 8843"/>
                    <a:gd name="T111" fmla="*/ 9448 h 1980"/>
                    <a:gd name="T112" fmla="+- 0 1798 1770"/>
                    <a:gd name="T113" fmla="*/ T112 w 1980"/>
                    <a:gd name="T114" fmla="+- 0 9595 8843"/>
                    <a:gd name="T115" fmla="*/ 9595 h 1980"/>
                    <a:gd name="T116" fmla="+- 0 1773 1770"/>
                    <a:gd name="T117" fmla="*/ T116 w 1980"/>
                    <a:gd name="T118" fmla="+- 0 9752 8843"/>
                    <a:gd name="T119" fmla="*/ 9752 h 1980"/>
                    <a:gd name="T120" fmla="+- 0 1773 1770"/>
                    <a:gd name="T121" fmla="*/ T120 w 1980"/>
                    <a:gd name="T122" fmla="+- 0 9914 8843"/>
                    <a:gd name="T123" fmla="*/ 9914 h 1980"/>
                    <a:gd name="T124" fmla="+- 0 1798 1770"/>
                    <a:gd name="T125" fmla="*/ T124 w 1980"/>
                    <a:gd name="T126" fmla="+- 0 10071 8843"/>
                    <a:gd name="T127" fmla="*/ 10071 h 1980"/>
                    <a:gd name="T128" fmla="+- 0 1847 1770"/>
                    <a:gd name="T129" fmla="*/ T128 w 1980"/>
                    <a:gd name="T130" fmla="+- 0 10218 8843"/>
                    <a:gd name="T131" fmla="*/ 10218 h 1980"/>
                    <a:gd name="T132" fmla="+- 0 1918 1770"/>
                    <a:gd name="T133" fmla="*/ T132 w 1980"/>
                    <a:gd name="T134" fmla="+- 0 10355 8843"/>
                    <a:gd name="T135" fmla="*/ 10355 h 1980"/>
                    <a:gd name="T136" fmla="+- 0 2008 1770"/>
                    <a:gd name="T137" fmla="*/ T136 w 1980"/>
                    <a:gd name="T138" fmla="+- 0 10477 8843"/>
                    <a:gd name="T139" fmla="*/ 10477 h 1980"/>
                    <a:gd name="T140" fmla="+- 0 2115 1770"/>
                    <a:gd name="T141" fmla="*/ T140 w 1980"/>
                    <a:gd name="T142" fmla="+- 0 10585 8843"/>
                    <a:gd name="T143" fmla="*/ 10585 h 1980"/>
                    <a:gd name="T144" fmla="+- 0 2238 1770"/>
                    <a:gd name="T145" fmla="*/ T144 w 1980"/>
                    <a:gd name="T146" fmla="+- 0 10675 8843"/>
                    <a:gd name="T147" fmla="*/ 10675 h 1980"/>
                    <a:gd name="T148" fmla="+- 0 2374 1770"/>
                    <a:gd name="T149" fmla="*/ T148 w 1980"/>
                    <a:gd name="T150" fmla="+- 0 10745 8843"/>
                    <a:gd name="T151" fmla="*/ 10745 h 1980"/>
                    <a:gd name="T152" fmla="+- 0 2522 1770"/>
                    <a:gd name="T153" fmla="*/ T152 w 1980"/>
                    <a:gd name="T154" fmla="+- 0 10794 8843"/>
                    <a:gd name="T155" fmla="*/ 10794 h 1980"/>
                    <a:gd name="T156" fmla="+- 0 2678 1770"/>
                    <a:gd name="T157" fmla="*/ T156 w 1980"/>
                    <a:gd name="T158" fmla="+- 0 10820 8843"/>
                    <a:gd name="T159" fmla="*/ 10820 h 19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980" h="1980">
                      <a:moveTo>
                        <a:pt x="990" y="1980"/>
                      </a:moveTo>
                      <a:lnTo>
                        <a:pt x="1071" y="1977"/>
                      </a:lnTo>
                      <a:lnTo>
                        <a:pt x="1150" y="1967"/>
                      </a:lnTo>
                      <a:lnTo>
                        <a:pt x="1228" y="1951"/>
                      </a:lnTo>
                      <a:lnTo>
                        <a:pt x="1303" y="1930"/>
                      </a:lnTo>
                      <a:lnTo>
                        <a:pt x="1375" y="1902"/>
                      </a:lnTo>
                      <a:lnTo>
                        <a:pt x="1445" y="1870"/>
                      </a:lnTo>
                      <a:lnTo>
                        <a:pt x="1511" y="1832"/>
                      </a:lnTo>
                      <a:lnTo>
                        <a:pt x="1574" y="1789"/>
                      </a:lnTo>
                      <a:lnTo>
                        <a:pt x="1634" y="1742"/>
                      </a:lnTo>
                      <a:lnTo>
                        <a:pt x="1690" y="1690"/>
                      </a:lnTo>
                      <a:lnTo>
                        <a:pt x="1741" y="1634"/>
                      </a:lnTo>
                      <a:lnTo>
                        <a:pt x="1789" y="1575"/>
                      </a:lnTo>
                      <a:lnTo>
                        <a:pt x="1831" y="1512"/>
                      </a:lnTo>
                      <a:lnTo>
                        <a:pt x="1869" y="1445"/>
                      </a:lnTo>
                      <a:lnTo>
                        <a:pt x="1902" y="1375"/>
                      </a:lnTo>
                      <a:lnTo>
                        <a:pt x="1929" y="1303"/>
                      </a:lnTo>
                      <a:lnTo>
                        <a:pt x="1951" y="1228"/>
                      </a:lnTo>
                      <a:lnTo>
                        <a:pt x="1967" y="1151"/>
                      </a:lnTo>
                      <a:lnTo>
                        <a:pt x="1976" y="1071"/>
                      </a:lnTo>
                      <a:lnTo>
                        <a:pt x="1980" y="990"/>
                      </a:lnTo>
                      <a:lnTo>
                        <a:pt x="1976" y="909"/>
                      </a:lnTo>
                      <a:lnTo>
                        <a:pt x="1967" y="829"/>
                      </a:lnTo>
                      <a:lnTo>
                        <a:pt x="1951" y="752"/>
                      </a:lnTo>
                      <a:lnTo>
                        <a:pt x="1929" y="677"/>
                      </a:lnTo>
                      <a:lnTo>
                        <a:pt x="1902" y="605"/>
                      </a:lnTo>
                      <a:lnTo>
                        <a:pt x="1869" y="535"/>
                      </a:lnTo>
                      <a:lnTo>
                        <a:pt x="1831" y="469"/>
                      </a:lnTo>
                      <a:lnTo>
                        <a:pt x="1789" y="405"/>
                      </a:lnTo>
                      <a:lnTo>
                        <a:pt x="1741" y="346"/>
                      </a:lnTo>
                      <a:lnTo>
                        <a:pt x="1690" y="290"/>
                      </a:lnTo>
                      <a:lnTo>
                        <a:pt x="1634" y="238"/>
                      </a:lnTo>
                      <a:lnTo>
                        <a:pt x="1574" y="191"/>
                      </a:lnTo>
                      <a:lnTo>
                        <a:pt x="1511" y="148"/>
                      </a:lnTo>
                      <a:lnTo>
                        <a:pt x="1445" y="111"/>
                      </a:lnTo>
                      <a:lnTo>
                        <a:pt x="1375" y="78"/>
                      </a:lnTo>
                      <a:lnTo>
                        <a:pt x="1303" y="51"/>
                      </a:lnTo>
                      <a:lnTo>
                        <a:pt x="1228" y="29"/>
                      </a:lnTo>
                      <a:lnTo>
                        <a:pt x="1150" y="13"/>
                      </a:lnTo>
                      <a:lnTo>
                        <a:pt x="1071" y="3"/>
                      </a:lnTo>
                      <a:lnTo>
                        <a:pt x="990" y="0"/>
                      </a:lnTo>
                      <a:lnTo>
                        <a:pt x="908" y="3"/>
                      </a:lnTo>
                      <a:lnTo>
                        <a:pt x="829" y="13"/>
                      </a:lnTo>
                      <a:lnTo>
                        <a:pt x="752" y="29"/>
                      </a:lnTo>
                      <a:lnTo>
                        <a:pt x="677" y="51"/>
                      </a:lnTo>
                      <a:lnTo>
                        <a:pt x="604" y="78"/>
                      </a:lnTo>
                      <a:lnTo>
                        <a:pt x="535" y="111"/>
                      </a:lnTo>
                      <a:lnTo>
                        <a:pt x="468" y="148"/>
                      </a:lnTo>
                      <a:lnTo>
                        <a:pt x="405" y="191"/>
                      </a:lnTo>
                      <a:lnTo>
                        <a:pt x="345" y="238"/>
                      </a:lnTo>
                      <a:lnTo>
                        <a:pt x="290" y="290"/>
                      </a:lnTo>
                      <a:lnTo>
                        <a:pt x="238" y="346"/>
                      </a:lnTo>
                      <a:lnTo>
                        <a:pt x="191" y="405"/>
                      </a:lnTo>
                      <a:lnTo>
                        <a:pt x="148" y="469"/>
                      </a:lnTo>
                      <a:lnTo>
                        <a:pt x="110" y="535"/>
                      </a:lnTo>
                      <a:lnTo>
                        <a:pt x="77" y="605"/>
                      </a:lnTo>
                      <a:lnTo>
                        <a:pt x="50" y="677"/>
                      </a:lnTo>
                      <a:lnTo>
                        <a:pt x="28" y="752"/>
                      </a:lnTo>
                      <a:lnTo>
                        <a:pt x="13" y="829"/>
                      </a:lnTo>
                      <a:lnTo>
                        <a:pt x="3" y="909"/>
                      </a:lnTo>
                      <a:lnTo>
                        <a:pt x="0" y="990"/>
                      </a:lnTo>
                      <a:lnTo>
                        <a:pt x="3" y="1071"/>
                      </a:lnTo>
                      <a:lnTo>
                        <a:pt x="13" y="1151"/>
                      </a:lnTo>
                      <a:lnTo>
                        <a:pt x="28" y="1228"/>
                      </a:lnTo>
                      <a:lnTo>
                        <a:pt x="50" y="1303"/>
                      </a:lnTo>
                      <a:lnTo>
                        <a:pt x="77" y="1375"/>
                      </a:lnTo>
                      <a:lnTo>
                        <a:pt x="110" y="1445"/>
                      </a:lnTo>
                      <a:lnTo>
                        <a:pt x="148" y="1512"/>
                      </a:lnTo>
                      <a:lnTo>
                        <a:pt x="191" y="1575"/>
                      </a:lnTo>
                      <a:lnTo>
                        <a:pt x="238" y="1634"/>
                      </a:lnTo>
                      <a:lnTo>
                        <a:pt x="290" y="1690"/>
                      </a:lnTo>
                      <a:lnTo>
                        <a:pt x="345" y="1742"/>
                      </a:lnTo>
                      <a:lnTo>
                        <a:pt x="405" y="1789"/>
                      </a:lnTo>
                      <a:lnTo>
                        <a:pt x="468" y="1832"/>
                      </a:lnTo>
                      <a:lnTo>
                        <a:pt x="535" y="1870"/>
                      </a:lnTo>
                      <a:lnTo>
                        <a:pt x="604" y="1902"/>
                      </a:lnTo>
                      <a:lnTo>
                        <a:pt x="677" y="1930"/>
                      </a:lnTo>
                      <a:lnTo>
                        <a:pt x="752" y="1951"/>
                      </a:lnTo>
                      <a:lnTo>
                        <a:pt x="829" y="1967"/>
                      </a:lnTo>
                      <a:lnTo>
                        <a:pt x="908" y="1977"/>
                      </a:lnTo>
                      <a:lnTo>
                        <a:pt x="990" y="1980"/>
                      </a:lnTo>
                      <a:close/>
                    </a:path>
                  </a:pathLst>
                </a:custGeom>
                <a:noFill/>
                <a:ln w="60325">
                  <a:solidFill>
                    <a:srgbClr val="00AEE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166"/>
              <p:cNvGrpSpPr>
                <a:grpSpLocks/>
              </p:cNvGrpSpPr>
              <p:nvPr/>
            </p:nvGrpSpPr>
            <p:grpSpPr bwMode="auto">
              <a:xfrm>
                <a:off x="689486" y="2190734"/>
                <a:ext cx="1257300" cy="1257300"/>
                <a:chOff x="1770" y="4663"/>
                <a:chExt cx="1980" cy="1980"/>
              </a:xfrm>
            </p:grpSpPr>
            <p:sp>
              <p:nvSpPr>
                <p:cNvPr id="18" name="Freeform 167"/>
                <p:cNvSpPr>
                  <a:spLocks/>
                </p:cNvSpPr>
                <p:nvPr/>
              </p:nvSpPr>
              <p:spPr bwMode="auto">
                <a:xfrm>
                  <a:off x="1770" y="4663"/>
                  <a:ext cx="1980" cy="1980"/>
                </a:xfrm>
                <a:custGeom>
                  <a:avLst/>
                  <a:gdLst>
                    <a:gd name="T0" fmla="+- 0 2841 1770"/>
                    <a:gd name="T1" fmla="*/ T0 w 1980"/>
                    <a:gd name="T2" fmla="+- 0 6670 4693"/>
                    <a:gd name="T3" fmla="*/ 6670 h 1980"/>
                    <a:gd name="T4" fmla="+- 0 2998 1770"/>
                    <a:gd name="T5" fmla="*/ T4 w 1980"/>
                    <a:gd name="T6" fmla="+- 0 6644 4693"/>
                    <a:gd name="T7" fmla="*/ 6644 h 1980"/>
                    <a:gd name="T8" fmla="+- 0 3145 1770"/>
                    <a:gd name="T9" fmla="*/ T8 w 1980"/>
                    <a:gd name="T10" fmla="+- 0 6595 4693"/>
                    <a:gd name="T11" fmla="*/ 6595 h 1980"/>
                    <a:gd name="T12" fmla="+- 0 3281 1770"/>
                    <a:gd name="T13" fmla="*/ T12 w 1980"/>
                    <a:gd name="T14" fmla="+- 0 6525 4693"/>
                    <a:gd name="T15" fmla="*/ 6525 h 1980"/>
                    <a:gd name="T16" fmla="+- 0 3404 1770"/>
                    <a:gd name="T17" fmla="*/ T16 w 1980"/>
                    <a:gd name="T18" fmla="+- 0 6435 4693"/>
                    <a:gd name="T19" fmla="*/ 6435 h 1980"/>
                    <a:gd name="T20" fmla="+- 0 3511 1770"/>
                    <a:gd name="T21" fmla="*/ T20 w 1980"/>
                    <a:gd name="T22" fmla="+- 0 6327 4693"/>
                    <a:gd name="T23" fmla="*/ 6327 h 1980"/>
                    <a:gd name="T24" fmla="+- 0 3601 1770"/>
                    <a:gd name="T25" fmla="*/ T24 w 1980"/>
                    <a:gd name="T26" fmla="+- 0 6205 4693"/>
                    <a:gd name="T27" fmla="*/ 6205 h 1980"/>
                    <a:gd name="T28" fmla="+- 0 3672 1770"/>
                    <a:gd name="T29" fmla="*/ T28 w 1980"/>
                    <a:gd name="T30" fmla="+- 0 6068 4693"/>
                    <a:gd name="T31" fmla="*/ 6068 h 1980"/>
                    <a:gd name="T32" fmla="+- 0 3721 1770"/>
                    <a:gd name="T33" fmla="*/ T32 w 1980"/>
                    <a:gd name="T34" fmla="+- 0 5921 4693"/>
                    <a:gd name="T35" fmla="*/ 5921 h 1980"/>
                    <a:gd name="T36" fmla="+- 0 3746 1770"/>
                    <a:gd name="T37" fmla="*/ T36 w 1980"/>
                    <a:gd name="T38" fmla="+- 0 5764 4693"/>
                    <a:gd name="T39" fmla="*/ 5764 h 1980"/>
                    <a:gd name="T40" fmla="+- 0 3746 1770"/>
                    <a:gd name="T41" fmla="*/ T40 w 1980"/>
                    <a:gd name="T42" fmla="+- 0 5602 4693"/>
                    <a:gd name="T43" fmla="*/ 5602 h 1980"/>
                    <a:gd name="T44" fmla="+- 0 3721 1770"/>
                    <a:gd name="T45" fmla="*/ T44 w 1980"/>
                    <a:gd name="T46" fmla="+- 0 5445 4693"/>
                    <a:gd name="T47" fmla="*/ 5445 h 1980"/>
                    <a:gd name="T48" fmla="+- 0 3672 1770"/>
                    <a:gd name="T49" fmla="*/ T48 w 1980"/>
                    <a:gd name="T50" fmla="+- 0 5298 4693"/>
                    <a:gd name="T51" fmla="*/ 5298 h 1980"/>
                    <a:gd name="T52" fmla="+- 0 3601 1770"/>
                    <a:gd name="T53" fmla="*/ T52 w 1980"/>
                    <a:gd name="T54" fmla="+- 0 5162 4693"/>
                    <a:gd name="T55" fmla="*/ 5162 h 1980"/>
                    <a:gd name="T56" fmla="+- 0 3511 1770"/>
                    <a:gd name="T57" fmla="*/ T56 w 1980"/>
                    <a:gd name="T58" fmla="+- 0 5039 4693"/>
                    <a:gd name="T59" fmla="*/ 5039 h 1980"/>
                    <a:gd name="T60" fmla="+- 0 3404 1770"/>
                    <a:gd name="T61" fmla="*/ T60 w 1980"/>
                    <a:gd name="T62" fmla="+- 0 4931 4693"/>
                    <a:gd name="T63" fmla="*/ 4931 h 1980"/>
                    <a:gd name="T64" fmla="+- 0 3281 1770"/>
                    <a:gd name="T65" fmla="*/ T64 w 1980"/>
                    <a:gd name="T66" fmla="+- 0 4841 4693"/>
                    <a:gd name="T67" fmla="*/ 4841 h 1980"/>
                    <a:gd name="T68" fmla="+- 0 3145 1770"/>
                    <a:gd name="T69" fmla="*/ T68 w 1980"/>
                    <a:gd name="T70" fmla="+- 0 4771 4693"/>
                    <a:gd name="T71" fmla="*/ 4771 h 1980"/>
                    <a:gd name="T72" fmla="+- 0 2998 1770"/>
                    <a:gd name="T73" fmla="*/ T72 w 1980"/>
                    <a:gd name="T74" fmla="+- 0 4722 4693"/>
                    <a:gd name="T75" fmla="*/ 4722 h 1980"/>
                    <a:gd name="T76" fmla="+- 0 2841 1770"/>
                    <a:gd name="T77" fmla="*/ T76 w 1980"/>
                    <a:gd name="T78" fmla="+- 0 4696 4693"/>
                    <a:gd name="T79" fmla="*/ 4696 h 1980"/>
                    <a:gd name="T80" fmla="+- 0 2678 1770"/>
                    <a:gd name="T81" fmla="*/ T80 w 1980"/>
                    <a:gd name="T82" fmla="+- 0 4696 4693"/>
                    <a:gd name="T83" fmla="*/ 4696 h 1980"/>
                    <a:gd name="T84" fmla="+- 0 2522 1770"/>
                    <a:gd name="T85" fmla="*/ T84 w 1980"/>
                    <a:gd name="T86" fmla="+- 0 4722 4693"/>
                    <a:gd name="T87" fmla="*/ 4722 h 1980"/>
                    <a:gd name="T88" fmla="+- 0 2374 1770"/>
                    <a:gd name="T89" fmla="*/ T88 w 1980"/>
                    <a:gd name="T90" fmla="+- 0 4771 4693"/>
                    <a:gd name="T91" fmla="*/ 4771 h 1980"/>
                    <a:gd name="T92" fmla="+- 0 2238 1770"/>
                    <a:gd name="T93" fmla="*/ T92 w 1980"/>
                    <a:gd name="T94" fmla="+- 0 4841 4693"/>
                    <a:gd name="T95" fmla="*/ 4841 h 1980"/>
                    <a:gd name="T96" fmla="+- 0 2115 1770"/>
                    <a:gd name="T97" fmla="*/ T96 w 1980"/>
                    <a:gd name="T98" fmla="+- 0 4931 4693"/>
                    <a:gd name="T99" fmla="*/ 4931 h 1980"/>
                    <a:gd name="T100" fmla="+- 0 2008 1770"/>
                    <a:gd name="T101" fmla="*/ T100 w 1980"/>
                    <a:gd name="T102" fmla="+- 0 5039 4693"/>
                    <a:gd name="T103" fmla="*/ 5039 h 1980"/>
                    <a:gd name="T104" fmla="+- 0 1918 1770"/>
                    <a:gd name="T105" fmla="*/ T104 w 1980"/>
                    <a:gd name="T106" fmla="+- 0 5162 4693"/>
                    <a:gd name="T107" fmla="*/ 5162 h 1980"/>
                    <a:gd name="T108" fmla="+- 0 1847 1770"/>
                    <a:gd name="T109" fmla="*/ T108 w 1980"/>
                    <a:gd name="T110" fmla="+- 0 5298 4693"/>
                    <a:gd name="T111" fmla="*/ 5298 h 1980"/>
                    <a:gd name="T112" fmla="+- 0 1798 1770"/>
                    <a:gd name="T113" fmla="*/ T112 w 1980"/>
                    <a:gd name="T114" fmla="+- 0 5445 4693"/>
                    <a:gd name="T115" fmla="*/ 5445 h 1980"/>
                    <a:gd name="T116" fmla="+- 0 1773 1770"/>
                    <a:gd name="T117" fmla="*/ T116 w 1980"/>
                    <a:gd name="T118" fmla="+- 0 5602 4693"/>
                    <a:gd name="T119" fmla="*/ 5602 h 1980"/>
                    <a:gd name="T120" fmla="+- 0 1773 1770"/>
                    <a:gd name="T121" fmla="*/ T120 w 1980"/>
                    <a:gd name="T122" fmla="+- 0 5764 4693"/>
                    <a:gd name="T123" fmla="*/ 5764 h 1980"/>
                    <a:gd name="T124" fmla="+- 0 1798 1770"/>
                    <a:gd name="T125" fmla="*/ T124 w 1980"/>
                    <a:gd name="T126" fmla="+- 0 5921 4693"/>
                    <a:gd name="T127" fmla="*/ 5921 h 1980"/>
                    <a:gd name="T128" fmla="+- 0 1847 1770"/>
                    <a:gd name="T129" fmla="*/ T128 w 1980"/>
                    <a:gd name="T130" fmla="+- 0 6068 4693"/>
                    <a:gd name="T131" fmla="*/ 6068 h 1980"/>
                    <a:gd name="T132" fmla="+- 0 1918 1770"/>
                    <a:gd name="T133" fmla="*/ T132 w 1980"/>
                    <a:gd name="T134" fmla="+- 0 6205 4693"/>
                    <a:gd name="T135" fmla="*/ 6205 h 1980"/>
                    <a:gd name="T136" fmla="+- 0 2008 1770"/>
                    <a:gd name="T137" fmla="*/ T136 w 1980"/>
                    <a:gd name="T138" fmla="+- 0 6327 4693"/>
                    <a:gd name="T139" fmla="*/ 6327 h 1980"/>
                    <a:gd name="T140" fmla="+- 0 2115 1770"/>
                    <a:gd name="T141" fmla="*/ T140 w 1980"/>
                    <a:gd name="T142" fmla="+- 0 6435 4693"/>
                    <a:gd name="T143" fmla="*/ 6435 h 1980"/>
                    <a:gd name="T144" fmla="+- 0 2238 1770"/>
                    <a:gd name="T145" fmla="*/ T144 w 1980"/>
                    <a:gd name="T146" fmla="+- 0 6525 4693"/>
                    <a:gd name="T147" fmla="*/ 6525 h 1980"/>
                    <a:gd name="T148" fmla="+- 0 2374 1770"/>
                    <a:gd name="T149" fmla="*/ T148 w 1980"/>
                    <a:gd name="T150" fmla="+- 0 6595 4693"/>
                    <a:gd name="T151" fmla="*/ 6595 h 1980"/>
                    <a:gd name="T152" fmla="+- 0 2522 1770"/>
                    <a:gd name="T153" fmla="*/ T152 w 1980"/>
                    <a:gd name="T154" fmla="+- 0 6644 4693"/>
                    <a:gd name="T155" fmla="*/ 6644 h 1980"/>
                    <a:gd name="T156" fmla="+- 0 2678 1770"/>
                    <a:gd name="T157" fmla="*/ T156 w 1980"/>
                    <a:gd name="T158" fmla="+- 0 6670 4693"/>
                    <a:gd name="T159" fmla="*/ 6670 h 19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980" h="1980">
                      <a:moveTo>
                        <a:pt x="990" y="1980"/>
                      </a:moveTo>
                      <a:lnTo>
                        <a:pt x="1071" y="1977"/>
                      </a:lnTo>
                      <a:lnTo>
                        <a:pt x="1150" y="1967"/>
                      </a:lnTo>
                      <a:lnTo>
                        <a:pt x="1228" y="1951"/>
                      </a:lnTo>
                      <a:lnTo>
                        <a:pt x="1303" y="1930"/>
                      </a:lnTo>
                      <a:lnTo>
                        <a:pt x="1375" y="1902"/>
                      </a:lnTo>
                      <a:lnTo>
                        <a:pt x="1445" y="1870"/>
                      </a:lnTo>
                      <a:lnTo>
                        <a:pt x="1511" y="1832"/>
                      </a:lnTo>
                      <a:lnTo>
                        <a:pt x="1574" y="1789"/>
                      </a:lnTo>
                      <a:lnTo>
                        <a:pt x="1634" y="1742"/>
                      </a:lnTo>
                      <a:lnTo>
                        <a:pt x="1690" y="1690"/>
                      </a:lnTo>
                      <a:lnTo>
                        <a:pt x="1741" y="1634"/>
                      </a:lnTo>
                      <a:lnTo>
                        <a:pt x="1789" y="1575"/>
                      </a:lnTo>
                      <a:lnTo>
                        <a:pt x="1831" y="1512"/>
                      </a:lnTo>
                      <a:lnTo>
                        <a:pt x="1869" y="1445"/>
                      </a:lnTo>
                      <a:lnTo>
                        <a:pt x="1902" y="1375"/>
                      </a:lnTo>
                      <a:lnTo>
                        <a:pt x="1929" y="1303"/>
                      </a:lnTo>
                      <a:lnTo>
                        <a:pt x="1951" y="1228"/>
                      </a:lnTo>
                      <a:lnTo>
                        <a:pt x="1967" y="1151"/>
                      </a:lnTo>
                      <a:lnTo>
                        <a:pt x="1976" y="1071"/>
                      </a:lnTo>
                      <a:lnTo>
                        <a:pt x="1980" y="990"/>
                      </a:lnTo>
                      <a:lnTo>
                        <a:pt x="1976" y="909"/>
                      </a:lnTo>
                      <a:lnTo>
                        <a:pt x="1967" y="830"/>
                      </a:lnTo>
                      <a:lnTo>
                        <a:pt x="1951" y="752"/>
                      </a:lnTo>
                      <a:lnTo>
                        <a:pt x="1929" y="677"/>
                      </a:lnTo>
                      <a:lnTo>
                        <a:pt x="1902" y="605"/>
                      </a:lnTo>
                      <a:lnTo>
                        <a:pt x="1869" y="535"/>
                      </a:lnTo>
                      <a:lnTo>
                        <a:pt x="1831" y="469"/>
                      </a:lnTo>
                      <a:lnTo>
                        <a:pt x="1789" y="405"/>
                      </a:lnTo>
                      <a:lnTo>
                        <a:pt x="1741" y="346"/>
                      </a:lnTo>
                      <a:lnTo>
                        <a:pt x="1690" y="290"/>
                      </a:lnTo>
                      <a:lnTo>
                        <a:pt x="1634" y="238"/>
                      </a:lnTo>
                      <a:lnTo>
                        <a:pt x="1574" y="191"/>
                      </a:lnTo>
                      <a:lnTo>
                        <a:pt x="1511" y="148"/>
                      </a:lnTo>
                      <a:lnTo>
                        <a:pt x="1445" y="111"/>
                      </a:lnTo>
                      <a:lnTo>
                        <a:pt x="1375" y="78"/>
                      </a:lnTo>
                      <a:lnTo>
                        <a:pt x="1303" y="51"/>
                      </a:lnTo>
                      <a:lnTo>
                        <a:pt x="1228" y="29"/>
                      </a:lnTo>
                      <a:lnTo>
                        <a:pt x="1150" y="13"/>
                      </a:lnTo>
                      <a:lnTo>
                        <a:pt x="1071" y="3"/>
                      </a:lnTo>
                      <a:lnTo>
                        <a:pt x="990" y="0"/>
                      </a:lnTo>
                      <a:lnTo>
                        <a:pt x="908" y="3"/>
                      </a:lnTo>
                      <a:lnTo>
                        <a:pt x="829" y="13"/>
                      </a:lnTo>
                      <a:lnTo>
                        <a:pt x="752" y="29"/>
                      </a:lnTo>
                      <a:lnTo>
                        <a:pt x="677" y="51"/>
                      </a:lnTo>
                      <a:lnTo>
                        <a:pt x="604" y="78"/>
                      </a:lnTo>
                      <a:lnTo>
                        <a:pt x="535" y="111"/>
                      </a:lnTo>
                      <a:lnTo>
                        <a:pt x="468" y="148"/>
                      </a:lnTo>
                      <a:lnTo>
                        <a:pt x="405" y="191"/>
                      </a:lnTo>
                      <a:lnTo>
                        <a:pt x="345" y="238"/>
                      </a:lnTo>
                      <a:lnTo>
                        <a:pt x="290" y="290"/>
                      </a:lnTo>
                      <a:lnTo>
                        <a:pt x="238" y="346"/>
                      </a:lnTo>
                      <a:lnTo>
                        <a:pt x="191" y="405"/>
                      </a:lnTo>
                      <a:lnTo>
                        <a:pt x="148" y="469"/>
                      </a:lnTo>
                      <a:lnTo>
                        <a:pt x="110" y="535"/>
                      </a:lnTo>
                      <a:lnTo>
                        <a:pt x="77" y="605"/>
                      </a:lnTo>
                      <a:lnTo>
                        <a:pt x="50" y="677"/>
                      </a:lnTo>
                      <a:lnTo>
                        <a:pt x="28" y="752"/>
                      </a:lnTo>
                      <a:lnTo>
                        <a:pt x="13" y="830"/>
                      </a:lnTo>
                      <a:lnTo>
                        <a:pt x="3" y="909"/>
                      </a:lnTo>
                      <a:lnTo>
                        <a:pt x="0" y="990"/>
                      </a:lnTo>
                      <a:lnTo>
                        <a:pt x="3" y="1071"/>
                      </a:lnTo>
                      <a:lnTo>
                        <a:pt x="13" y="1151"/>
                      </a:lnTo>
                      <a:lnTo>
                        <a:pt x="28" y="1228"/>
                      </a:lnTo>
                      <a:lnTo>
                        <a:pt x="50" y="1303"/>
                      </a:lnTo>
                      <a:lnTo>
                        <a:pt x="77" y="1375"/>
                      </a:lnTo>
                      <a:lnTo>
                        <a:pt x="110" y="1445"/>
                      </a:lnTo>
                      <a:lnTo>
                        <a:pt x="148" y="1512"/>
                      </a:lnTo>
                      <a:lnTo>
                        <a:pt x="191" y="1575"/>
                      </a:lnTo>
                      <a:lnTo>
                        <a:pt x="238" y="1634"/>
                      </a:lnTo>
                      <a:lnTo>
                        <a:pt x="290" y="1690"/>
                      </a:lnTo>
                      <a:lnTo>
                        <a:pt x="345" y="1742"/>
                      </a:lnTo>
                      <a:lnTo>
                        <a:pt x="405" y="1789"/>
                      </a:lnTo>
                      <a:lnTo>
                        <a:pt x="468" y="1832"/>
                      </a:lnTo>
                      <a:lnTo>
                        <a:pt x="535" y="1870"/>
                      </a:lnTo>
                      <a:lnTo>
                        <a:pt x="604" y="1902"/>
                      </a:lnTo>
                      <a:lnTo>
                        <a:pt x="677" y="1930"/>
                      </a:lnTo>
                      <a:lnTo>
                        <a:pt x="752" y="1951"/>
                      </a:lnTo>
                      <a:lnTo>
                        <a:pt x="829" y="1967"/>
                      </a:lnTo>
                      <a:lnTo>
                        <a:pt x="908" y="1977"/>
                      </a:lnTo>
                      <a:lnTo>
                        <a:pt x="990" y="1980"/>
                      </a:lnTo>
                      <a:close/>
                    </a:path>
                  </a:pathLst>
                </a:custGeom>
                <a:noFill/>
                <a:ln w="60325">
                  <a:solidFill>
                    <a:srgbClr val="00AEE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68"/>
              <p:cNvGrpSpPr>
                <a:grpSpLocks/>
              </p:cNvGrpSpPr>
              <p:nvPr/>
            </p:nvGrpSpPr>
            <p:grpSpPr bwMode="auto">
              <a:xfrm>
                <a:off x="1184786" y="4683109"/>
                <a:ext cx="265113" cy="265113"/>
                <a:chOff x="2551" y="8587"/>
                <a:chExt cx="417" cy="418"/>
              </a:xfrm>
            </p:grpSpPr>
            <p:sp>
              <p:nvSpPr>
                <p:cNvPr id="17" name="Freeform 169"/>
                <p:cNvSpPr>
                  <a:spLocks/>
                </p:cNvSpPr>
                <p:nvPr/>
              </p:nvSpPr>
              <p:spPr bwMode="auto">
                <a:xfrm>
                  <a:off x="2551" y="8587"/>
                  <a:ext cx="417" cy="418"/>
                </a:xfrm>
                <a:custGeom>
                  <a:avLst/>
                  <a:gdLst>
                    <a:gd name="T0" fmla="+- 0 2769 2551"/>
                    <a:gd name="T1" fmla="*/ T0 w 417"/>
                    <a:gd name="T2" fmla="+- 0 8587 8587"/>
                    <a:gd name="T3" fmla="*/ 8587 h 418"/>
                    <a:gd name="T4" fmla="+- 0 2699 2551"/>
                    <a:gd name="T5" fmla="*/ T4 w 417"/>
                    <a:gd name="T6" fmla="+- 0 8597 8587"/>
                    <a:gd name="T7" fmla="*/ 8597 h 418"/>
                    <a:gd name="T8" fmla="+- 0 2639 2551"/>
                    <a:gd name="T9" fmla="*/ T8 w 417"/>
                    <a:gd name="T10" fmla="+- 0 8627 8587"/>
                    <a:gd name="T11" fmla="*/ 8627 h 418"/>
                    <a:gd name="T12" fmla="+- 0 2593 2551"/>
                    <a:gd name="T13" fmla="*/ T12 w 417"/>
                    <a:gd name="T14" fmla="+- 0 8671 8587"/>
                    <a:gd name="T15" fmla="*/ 8671 h 418"/>
                    <a:gd name="T16" fmla="+- 0 2562 2551"/>
                    <a:gd name="T17" fmla="*/ T16 w 417"/>
                    <a:gd name="T18" fmla="+- 0 8728 8587"/>
                    <a:gd name="T19" fmla="*/ 8728 h 418"/>
                    <a:gd name="T20" fmla="+- 0 2551 2551"/>
                    <a:gd name="T21" fmla="*/ T20 w 417"/>
                    <a:gd name="T22" fmla="+- 0 8793 8587"/>
                    <a:gd name="T23" fmla="*/ 8793 h 418"/>
                    <a:gd name="T24" fmla="+- 0 2552 2551"/>
                    <a:gd name="T25" fmla="*/ T24 w 417"/>
                    <a:gd name="T26" fmla="+- 0 8817 8587"/>
                    <a:gd name="T27" fmla="*/ 8817 h 418"/>
                    <a:gd name="T28" fmla="+- 0 2570 2551"/>
                    <a:gd name="T29" fmla="*/ T28 w 417"/>
                    <a:gd name="T30" fmla="+- 0 8882 8587"/>
                    <a:gd name="T31" fmla="*/ 8882 h 418"/>
                    <a:gd name="T32" fmla="+- 0 2606 2551"/>
                    <a:gd name="T33" fmla="*/ T32 w 417"/>
                    <a:gd name="T34" fmla="+- 0 8936 8587"/>
                    <a:gd name="T35" fmla="*/ 8936 h 418"/>
                    <a:gd name="T36" fmla="+- 0 2656 2551"/>
                    <a:gd name="T37" fmla="*/ T36 w 417"/>
                    <a:gd name="T38" fmla="+- 0 8977 8587"/>
                    <a:gd name="T39" fmla="*/ 8977 h 418"/>
                    <a:gd name="T40" fmla="+- 0 2718 2551"/>
                    <a:gd name="T41" fmla="*/ T40 w 417"/>
                    <a:gd name="T42" fmla="+- 0 9000 8587"/>
                    <a:gd name="T43" fmla="*/ 9000 h 418"/>
                    <a:gd name="T44" fmla="+- 0 2760 2551"/>
                    <a:gd name="T45" fmla="*/ T44 w 417"/>
                    <a:gd name="T46" fmla="+- 0 9004 8587"/>
                    <a:gd name="T47" fmla="*/ 9004 h 418"/>
                    <a:gd name="T48" fmla="+- 0 2783 2551"/>
                    <a:gd name="T49" fmla="*/ T48 w 417"/>
                    <a:gd name="T50" fmla="+- 0 9003 8587"/>
                    <a:gd name="T51" fmla="*/ 9003 h 418"/>
                    <a:gd name="T52" fmla="+- 0 2847 2551"/>
                    <a:gd name="T53" fmla="*/ T52 w 417"/>
                    <a:gd name="T54" fmla="+- 0 8985 8587"/>
                    <a:gd name="T55" fmla="*/ 8985 h 418"/>
                    <a:gd name="T56" fmla="+- 0 2901 2551"/>
                    <a:gd name="T57" fmla="*/ T56 w 417"/>
                    <a:gd name="T58" fmla="+- 0 8949 8587"/>
                    <a:gd name="T59" fmla="*/ 8949 h 418"/>
                    <a:gd name="T60" fmla="+- 0 2942 2551"/>
                    <a:gd name="T61" fmla="*/ T60 w 417"/>
                    <a:gd name="T62" fmla="+- 0 8898 8587"/>
                    <a:gd name="T63" fmla="*/ 8898 h 418"/>
                    <a:gd name="T64" fmla="+- 0 2965 2551"/>
                    <a:gd name="T65" fmla="*/ T64 w 417"/>
                    <a:gd name="T66" fmla="+- 0 8836 8587"/>
                    <a:gd name="T67" fmla="*/ 8836 h 418"/>
                    <a:gd name="T68" fmla="+- 0 2968 2551"/>
                    <a:gd name="T69" fmla="*/ T68 w 417"/>
                    <a:gd name="T70" fmla="+- 0 8813 8587"/>
                    <a:gd name="T71" fmla="*/ 8813 h 418"/>
                    <a:gd name="T72" fmla="+- 0 2967 2551"/>
                    <a:gd name="T73" fmla="*/ T72 w 417"/>
                    <a:gd name="T74" fmla="+- 0 8788 8587"/>
                    <a:gd name="T75" fmla="*/ 8788 h 418"/>
                    <a:gd name="T76" fmla="+- 0 2951 2551"/>
                    <a:gd name="T77" fmla="*/ T76 w 417"/>
                    <a:gd name="T78" fmla="+- 0 8719 8587"/>
                    <a:gd name="T79" fmla="*/ 8719 h 418"/>
                    <a:gd name="T80" fmla="+- 0 2917 2551"/>
                    <a:gd name="T81" fmla="*/ T80 w 417"/>
                    <a:gd name="T82" fmla="+- 0 8662 8587"/>
                    <a:gd name="T83" fmla="*/ 8662 h 418"/>
                    <a:gd name="T84" fmla="+- 0 2870 2551"/>
                    <a:gd name="T85" fmla="*/ T84 w 417"/>
                    <a:gd name="T86" fmla="+- 0 8619 8587"/>
                    <a:gd name="T87" fmla="*/ 8619 h 418"/>
                    <a:gd name="T88" fmla="+- 0 2812 2551"/>
                    <a:gd name="T89" fmla="*/ T88 w 417"/>
                    <a:gd name="T90" fmla="+- 0 8593 8587"/>
                    <a:gd name="T91" fmla="*/ 8593 h 418"/>
                    <a:gd name="T92" fmla="+- 0 2769 2551"/>
                    <a:gd name="T93" fmla="*/ T92 w 417"/>
                    <a:gd name="T94" fmla="+- 0 8587 8587"/>
                    <a:gd name="T95" fmla="*/ 8587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417" h="418">
                      <a:moveTo>
                        <a:pt x="218" y="0"/>
                      </a:moveTo>
                      <a:lnTo>
                        <a:pt x="148" y="10"/>
                      </a:lnTo>
                      <a:lnTo>
                        <a:pt x="88" y="40"/>
                      </a:lnTo>
                      <a:lnTo>
                        <a:pt x="42" y="84"/>
                      </a:lnTo>
                      <a:lnTo>
                        <a:pt x="11" y="141"/>
                      </a:lnTo>
                      <a:lnTo>
                        <a:pt x="0" y="206"/>
                      </a:lnTo>
                      <a:lnTo>
                        <a:pt x="1" y="230"/>
                      </a:lnTo>
                      <a:lnTo>
                        <a:pt x="19" y="295"/>
                      </a:lnTo>
                      <a:lnTo>
                        <a:pt x="55" y="349"/>
                      </a:lnTo>
                      <a:lnTo>
                        <a:pt x="105" y="390"/>
                      </a:lnTo>
                      <a:lnTo>
                        <a:pt x="167" y="413"/>
                      </a:lnTo>
                      <a:lnTo>
                        <a:pt x="209" y="417"/>
                      </a:lnTo>
                      <a:lnTo>
                        <a:pt x="232" y="416"/>
                      </a:lnTo>
                      <a:lnTo>
                        <a:pt x="296" y="398"/>
                      </a:lnTo>
                      <a:lnTo>
                        <a:pt x="350" y="362"/>
                      </a:lnTo>
                      <a:lnTo>
                        <a:pt x="391" y="311"/>
                      </a:lnTo>
                      <a:lnTo>
                        <a:pt x="414" y="249"/>
                      </a:lnTo>
                      <a:lnTo>
                        <a:pt x="417" y="226"/>
                      </a:lnTo>
                      <a:lnTo>
                        <a:pt x="416" y="201"/>
                      </a:lnTo>
                      <a:lnTo>
                        <a:pt x="400" y="132"/>
                      </a:lnTo>
                      <a:lnTo>
                        <a:pt x="366" y="75"/>
                      </a:lnTo>
                      <a:lnTo>
                        <a:pt x="319" y="32"/>
                      </a:lnTo>
                      <a:lnTo>
                        <a:pt x="261" y="6"/>
                      </a:lnTo>
                      <a:lnTo>
                        <a:pt x="218" y="0"/>
                      </a:lnTo>
                      <a:close/>
                    </a:path>
                  </a:pathLst>
                </a:custGeom>
                <a:solidFill>
                  <a:srgbClr val="001E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 name="Group 170"/>
              <p:cNvGrpSpPr>
                <a:grpSpLocks/>
              </p:cNvGrpSpPr>
              <p:nvPr/>
            </p:nvGrpSpPr>
            <p:grpSpPr bwMode="auto">
              <a:xfrm>
                <a:off x="1184786" y="3365484"/>
                <a:ext cx="265113" cy="265113"/>
                <a:chOff x="2551" y="6512"/>
                <a:chExt cx="417" cy="418"/>
              </a:xfrm>
            </p:grpSpPr>
            <p:sp>
              <p:nvSpPr>
                <p:cNvPr id="16" name="Freeform 171"/>
                <p:cNvSpPr>
                  <a:spLocks/>
                </p:cNvSpPr>
                <p:nvPr/>
              </p:nvSpPr>
              <p:spPr bwMode="auto">
                <a:xfrm>
                  <a:off x="2551" y="6512"/>
                  <a:ext cx="417" cy="418"/>
                </a:xfrm>
                <a:custGeom>
                  <a:avLst/>
                  <a:gdLst>
                    <a:gd name="T0" fmla="+- 0 2769 2551"/>
                    <a:gd name="T1" fmla="*/ T0 w 417"/>
                    <a:gd name="T2" fmla="+- 0 6512 6512"/>
                    <a:gd name="T3" fmla="*/ 6512 h 418"/>
                    <a:gd name="T4" fmla="+- 0 2699 2551"/>
                    <a:gd name="T5" fmla="*/ T4 w 417"/>
                    <a:gd name="T6" fmla="+- 0 6522 6512"/>
                    <a:gd name="T7" fmla="*/ 6522 h 418"/>
                    <a:gd name="T8" fmla="+- 0 2639 2551"/>
                    <a:gd name="T9" fmla="*/ T8 w 417"/>
                    <a:gd name="T10" fmla="+- 0 6552 6512"/>
                    <a:gd name="T11" fmla="*/ 6552 h 418"/>
                    <a:gd name="T12" fmla="+- 0 2593 2551"/>
                    <a:gd name="T13" fmla="*/ T12 w 417"/>
                    <a:gd name="T14" fmla="+- 0 6596 6512"/>
                    <a:gd name="T15" fmla="*/ 6596 h 418"/>
                    <a:gd name="T16" fmla="+- 0 2562 2551"/>
                    <a:gd name="T17" fmla="*/ T16 w 417"/>
                    <a:gd name="T18" fmla="+- 0 6653 6512"/>
                    <a:gd name="T19" fmla="*/ 6653 h 418"/>
                    <a:gd name="T20" fmla="+- 0 2551 2551"/>
                    <a:gd name="T21" fmla="*/ T20 w 417"/>
                    <a:gd name="T22" fmla="+- 0 6718 6512"/>
                    <a:gd name="T23" fmla="*/ 6718 h 418"/>
                    <a:gd name="T24" fmla="+- 0 2552 2551"/>
                    <a:gd name="T25" fmla="*/ T24 w 417"/>
                    <a:gd name="T26" fmla="+- 0 6742 6512"/>
                    <a:gd name="T27" fmla="*/ 6742 h 418"/>
                    <a:gd name="T28" fmla="+- 0 2570 2551"/>
                    <a:gd name="T29" fmla="*/ T28 w 417"/>
                    <a:gd name="T30" fmla="+- 0 6807 6512"/>
                    <a:gd name="T31" fmla="*/ 6807 h 418"/>
                    <a:gd name="T32" fmla="+- 0 2606 2551"/>
                    <a:gd name="T33" fmla="*/ T32 w 417"/>
                    <a:gd name="T34" fmla="+- 0 6861 6512"/>
                    <a:gd name="T35" fmla="*/ 6861 h 418"/>
                    <a:gd name="T36" fmla="+- 0 2656 2551"/>
                    <a:gd name="T37" fmla="*/ T36 w 417"/>
                    <a:gd name="T38" fmla="+- 0 6902 6512"/>
                    <a:gd name="T39" fmla="*/ 6902 h 418"/>
                    <a:gd name="T40" fmla="+- 0 2718 2551"/>
                    <a:gd name="T41" fmla="*/ T40 w 417"/>
                    <a:gd name="T42" fmla="+- 0 6925 6512"/>
                    <a:gd name="T43" fmla="*/ 6925 h 418"/>
                    <a:gd name="T44" fmla="+- 0 2760 2551"/>
                    <a:gd name="T45" fmla="*/ T44 w 417"/>
                    <a:gd name="T46" fmla="+- 0 6929 6512"/>
                    <a:gd name="T47" fmla="*/ 6929 h 418"/>
                    <a:gd name="T48" fmla="+- 0 2783 2551"/>
                    <a:gd name="T49" fmla="*/ T48 w 417"/>
                    <a:gd name="T50" fmla="+- 0 6928 6512"/>
                    <a:gd name="T51" fmla="*/ 6928 h 418"/>
                    <a:gd name="T52" fmla="+- 0 2847 2551"/>
                    <a:gd name="T53" fmla="*/ T52 w 417"/>
                    <a:gd name="T54" fmla="+- 0 6910 6512"/>
                    <a:gd name="T55" fmla="*/ 6910 h 418"/>
                    <a:gd name="T56" fmla="+- 0 2901 2551"/>
                    <a:gd name="T57" fmla="*/ T56 w 417"/>
                    <a:gd name="T58" fmla="+- 0 6874 6512"/>
                    <a:gd name="T59" fmla="*/ 6874 h 418"/>
                    <a:gd name="T60" fmla="+- 0 2942 2551"/>
                    <a:gd name="T61" fmla="*/ T60 w 417"/>
                    <a:gd name="T62" fmla="+- 0 6823 6512"/>
                    <a:gd name="T63" fmla="*/ 6823 h 418"/>
                    <a:gd name="T64" fmla="+- 0 2965 2551"/>
                    <a:gd name="T65" fmla="*/ T64 w 417"/>
                    <a:gd name="T66" fmla="+- 0 6761 6512"/>
                    <a:gd name="T67" fmla="*/ 6761 h 418"/>
                    <a:gd name="T68" fmla="+- 0 2968 2551"/>
                    <a:gd name="T69" fmla="*/ T68 w 417"/>
                    <a:gd name="T70" fmla="+- 0 6738 6512"/>
                    <a:gd name="T71" fmla="*/ 6738 h 418"/>
                    <a:gd name="T72" fmla="+- 0 2967 2551"/>
                    <a:gd name="T73" fmla="*/ T72 w 417"/>
                    <a:gd name="T74" fmla="+- 0 6713 6512"/>
                    <a:gd name="T75" fmla="*/ 6713 h 418"/>
                    <a:gd name="T76" fmla="+- 0 2951 2551"/>
                    <a:gd name="T77" fmla="*/ T76 w 417"/>
                    <a:gd name="T78" fmla="+- 0 6644 6512"/>
                    <a:gd name="T79" fmla="*/ 6644 h 418"/>
                    <a:gd name="T80" fmla="+- 0 2917 2551"/>
                    <a:gd name="T81" fmla="*/ T80 w 417"/>
                    <a:gd name="T82" fmla="+- 0 6587 6512"/>
                    <a:gd name="T83" fmla="*/ 6587 h 418"/>
                    <a:gd name="T84" fmla="+- 0 2870 2551"/>
                    <a:gd name="T85" fmla="*/ T84 w 417"/>
                    <a:gd name="T86" fmla="+- 0 6544 6512"/>
                    <a:gd name="T87" fmla="*/ 6544 h 418"/>
                    <a:gd name="T88" fmla="+- 0 2812 2551"/>
                    <a:gd name="T89" fmla="*/ T88 w 417"/>
                    <a:gd name="T90" fmla="+- 0 6519 6512"/>
                    <a:gd name="T91" fmla="*/ 6519 h 418"/>
                    <a:gd name="T92" fmla="+- 0 2769 2551"/>
                    <a:gd name="T93" fmla="*/ T92 w 417"/>
                    <a:gd name="T94" fmla="+- 0 6512 6512"/>
                    <a:gd name="T95" fmla="*/ 6512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417" h="418">
                      <a:moveTo>
                        <a:pt x="218" y="0"/>
                      </a:moveTo>
                      <a:lnTo>
                        <a:pt x="148" y="10"/>
                      </a:lnTo>
                      <a:lnTo>
                        <a:pt x="88" y="40"/>
                      </a:lnTo>
                      <a:lnTo>
                        <a:pt x="42" y="84"/>
                      </a:lnTo>
                      <a:lnTo>
                        <a:pt x="11" y="141"/>
                      </a:lnTo>
                      <a:lnTo>
                        <a:pt x="0" y="206"/>
                      </a:lnTo>
                      <a:lnTo>
                        <a:pt x="1" y="230"/>
                      </a:lnTo>
                      <a:lnTo>
                        <a:pt x="19" y="295"/>
                      </a:lnTo>
                      <a:lnTo>
                        <a:pt x="55" y="349"/>
                      </a:lnTo>
                      <a:lnTo>
                        <a:pt x="105" y="390"/>
                      </a:lnTo>
                      <a:lnTo>
                        <a:pt x="167" y="413"/>
                      </a:lnTo>
                      <a:lnTo>
                        <a:pt x="209" y="417"/>
                      </a:lnTo>
                      <a:lnTo>
                        <a:pt x="232" y="416"/>
                      </a:lnTo>
                      <a:lnTo>
                        <a:pt x="296" y="398"/>
                      </a:lnTo>
                      <a:lnTo>
                        <a:pt x="350" y="362"/>
                      </a:lnTo>
                      <a:lnTo>
                        <a:pt x="391" y="311"/>
                      </a:lnTo>
                      <a:lnTo>
                        <a:pt x="414" y="249"/>
                      </a:lnTo>
                      <a:lnTo>
                        <a:pt x="417" y="226"/>
                      </a:lnTo>
                      <a:lnTo>
                        <a:pt x="416" y="201"/>
                      </a:lnTo>
                      <a:lnTo>
                        <a:pt x="400" y="132"/>
                      </a:lnTo>
                      <a:lnTo>
                        <a:pt x="366" y="75"/>
                      </a:lnTo>
                      <a:lnTo>
                        <a:pt x="319" y="32"/>
                      </a:lnTo>
                      <a:lnTo>
                        <a:pt x="261" y="7"/>
                      </a:lnTo>
                      <a:lnTo>
                        <a:pt x="218" y="0"/>
                      </a:lnTo>
                      <a:close/>
                    </a:path>
                  </a:pathLst>
                </a:custGeom>
                <a:solidFill>
                  <a:srgbClr val="001E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 name="Rectangle 12"/>
              <p:cNvSpPr/>
              <p:nvPr/>
            </p:nvSpPr>
            <p:spPr>
              <a:xfrm>
                <a:off x="713681" y="2608208"/>
                <a:ext cx="1266758" cy="425165"/>
              </a:xfrm>
              <a:prstGeom prst="rect">
                <a:avLst/>
              </a:prstGeom>
            </p:spPr>
            <p:txBody>
              <a:bodyPr wrap="none">
                <a:spAutoFit/>
              </a:bodyPr>
              <a:lstStyle/>
              <a:p>
                <a:r>
                  <a:rPr lang="en-US" sz="2000" b="1" i="1" dirty="0"/>
                  <a:t>revitalize</a:t>
                </a:r>
                <a:endParaRPr lang="en-US" sz="2200" dirty="0"/>
              </a:p>
            </p:txBody>
          </p:sp>
          <p:sp>
            <p:nvSpPr>
              <p:cNvPr id="14" name="Rectangle 13"/>
              <p:cNvSpPr/>
              <p:nvPr/>
            </p:nvSpPr>
            <p:spPr>
              <a:xfrm>
                <a:off x="790552" y="3957563"/>
                <a:ext cx="1112552" cy="425165"/>
              </a:xfrm>
              <a:prstGeom prst="rect">
                <a:avLst/>
              </a:prstGeom>
            </p:spPr>
            <p:txBody>
              <a:bodyPr wrap="none">
                <a:spAutoFit/>
              </a:bodyPr>
              <a:lstStyle/>
              <a:p>
                <a:r>
                  <a:rPr lang="en-US" sz="2000" b="1" i="1" dirty="0" smtClean="0"/>
                  <a:t>connect</a:t>
                </a:r>
                <a:endParaRPr lang="en-US" sz="2200" dirty="0"/>
              </a:p>
            </p:txBody>
          </p:sp>
          <p:sp>
            <p:nvSpPr>
              <p:cNvPr id="15" name="Rectangle 14"/>
              <p:cNvSpPr/>
              <p:nvPr/>
            </p:nvSpPr>
            <p:spPr>
              <a:xfrm>
                <a:off x="925582" y="5291498"/>
                <a:ext cx="794630" cy="425165"/>
              </a:xfrm>
              <a:prstGeom prst="rect">
                <a:avLst/>
              </a:prstGeom>
            </p:spPr>
            <p:txBody>
              <a:bodyPr wrap="none">
                <a:spAutoFit/>
              </a:bodyPr>
              <a:lstStyle/>
              <a:p>
                <a:pPr algn="ctr"/>
                <a:r>
                  <a:rPr lang="en-US" sz="2000" b="1" i="1" dirty="0"/>
                  <a:t>work</a:t>
                </a:r>
                <a:endParaRPr lang="en-US" sz="2200" dirty="0"/>
              </a:p>
            </p:txBody>
          </p:sp>
        </p:grpSp>
        <p:sp>
          <p:nvSpPr>
            <p:cNvPr id="7" name="Rectangle 6"/>
            <p:cNvSpPr/>
            <p:nvPr/>
          </p:nvSpPr>
          <p:spPr>
            <a:xfrm>
              <a:off x="2109850" y="2619805"/>
              <a:ext cx="8060800" cy="3695661"/>
            </a:xfrm>
            <a:prstGeom prst="rect">
              <a:avLst/>
            </a:prstGeom>
          </p:spPr>
          <p:txBody>
            <a:bodyPr wrap="square">
              <a:spAutoFit/>
            </a:bodyPr>
            <a:lstStyle/>
            <a:p>
              <a:r>
                <a:rPr lang="en-US" sz="2200" dirty="0" smtClean="0">
                  <a:solidFill>
                    <a:srgbClr val="000066"/>
                  </a:solidFill>
                </a:rPr>
                <a:t>Transportation infrastructure can lift up neighborhoods and regions by attracting new opportunities, jobs, and housing.</a:t>
              </a:r>
            </a:p>
            <a:p>
              <a:endParaRPr lang="en-US" sz="2200" dirty="0">
                <a:solidFill>
                  <a:srgbClr val="000066"/>
                </a:solidFill>
              </a:endParaRPr>
            </a:p>
            <a:p>
              <a:r>
                <a:rPr lang="en-US" sz="2200" dirty="0">
                  <a:solidFill>
                    <a:srgbClr val="000066"/>
                  </a:solidFill>
                </a:rPr>
                <a:t>A multimodal transportation system provides </a:t>
              </a:r>
              <a:r>
                <a:rPr lang="en-US" sz="2200" dirty="0" smtClean="0">
                  <a:solidFill>
                    <a:srgbClr val="000066"/>
                  </a:solidFill>
                </a:rPr>
                <a:t>safe</a:t>
              </a:r>
              <a:r>
                <a:rPr lang="en-US" sz="2200" dirty="0">
                  <a:solidFill>
                    <a:srgbClr val="000066"/>
                  </a:solidFill>
                </a:rPr>
                <a:t>, reliable, and affordable connections to employment, education, </a:t>
              </a:r>
              <a:r>
                <a:rPr lang="en-US" sz="2200" dirty="0" smtClean="0">
                  <a:solidFill>
                    <a:srgbClr val="000066"/>
                  </a:solidFill>
                </a:rPr>
                <a:t>health care</a:t>
              </a:r>
              <a:r>
                <a:rPr lang="en-US" sz="2200" dirty="0">
                  <a:solidFill>
                    <a:srgbClr val="000066"/>
                  </a:solidFill>
                </a:rPr>
                <a:t>, </a:t>
              </a:r>
              <a:r>
                <a:rPr lang="en-US" sz="2200" dirty="0" smtClean="0">
                  <a:solidFill>
                    <a:srgbClr val="000066"/>
                  </a:solidFill>
                </a:rPr>
                <a:t>recreation, and </a:t>
              </a:r>
              <a:r>
                <a:rPr lang="en-US" sz="2200" dirty="0">
                  <a:solidFill>
                    <a:srgbClr val="000066"/>
                  </a:solidFill>
                </a:rPr>
                <a:t>other essential services</a:t>
              </a:r>
              <a:r>
                <a:rPr lang="en-US" sz="2200" dirty="0" smtClean="0">
                  <a:solidFill>
                    <a:srgbClr val="000066"/>
                  </a:solidFill>
                </a:rPr>
                <a:t>.</a:t>
              </a:r>
            </a:p>
            <a:p>
              <a:endParaRPr lang="en-US" sz="2200" dirty="0">
                <a:solidFill>
                  <a:srgbClr val="000066"/>
                </a:solidFill>
              </a:endParaRPr>
            </a:p>
            <a:p>
              <a:r>
                <a:rPr lang="en-US" sz="2200" dirty="0">
                  <a:solidFill>
                    <a:srgbClr val="000066"/>
                  </a:solidFill>
                </a:rPr>
                <a:t>Infrastructure investment creates </a:t>
              </a:r>
              <a:r>
                <a:rPr lang="en-US" sz="2200" dirty="0" smtClean="0">
                  <a:solidFill>
                    <a:srgbClr val="000066"/>
                  </a:solidFill>
                </a:rPr>
                <a:t>jobs </a:t>
              </a:r>
              <a:r>
                <a:rPr lang="en-US" sz="2200" dirty="0">
                  <a:solidFill>
                    <a:srgbClr val="000066"/>
                  </a:solidFill>
                </a:rPr>
                <a:t>and paves the way for business, particularly small and disadvantaged business enterprises</a:t>
              </a:r>
              <a:r>
                <a:rPr lang="en-US" sz="2200" dirty="0" smtClean="0">
                  <a:solidFill>
                    <a:srgbClr val="000066"/>
                  </a:solidFill>
                </a:rPr>
                <a:t>.</a:t>
              </a:r>
              <a:endParaRPr lang="en-US" sz="2200" dirty="0">
                <a:solidFill>
                  <a:srgbClr val="000066"/>
                </a:solidFill>
              </a:endParaRPr>
            </a:p>
          </p:txBody>
        </p:sp>
      </p:gr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5848" y="304799"/>
            <a:ext cx="3391918" cy="777263"/>
          </a:xfrm>
          <a:prstGeom prst="rect">
            <a:avLst/>
          </a:prstGeom>
        </p:spPr>
      </p:pic>
      <p:sp>
        <p:nvSpPr>
          <p:cNvPr id="22" name="Rectangle 21"/>
          <p:cNvSpPr/>
          <p:nvPr/>
        </p:nvSpPr>
        <p:spPr>
          <a:xfrm>
            <a:off x="340271" y="1233436"/>
            <a:ext cx="8243073" cy="1200329"/>
          </a:xfrm>
          <a:prstGeom prst="rect">
            <a:avLst/>
          </a:prstGeom>
          <a:solidFill>
            <a:srgbClr val="000066"/>
          </a:solidFill>
        </p:spPr>
        <p:txBody>
          <a:bodyPr wrap="square">
            <a:spAutoFit/>
          </a:bodyPr>
          <a:lstStyle/>
          <a:p>
            <a:r>
              <a:rPr lang="en-US" dirty="0">
                <a:solidFill>
                  <a:schemeClr val="bg1"/>
                </a:solidFill>
                <a:effectLst>
                  <a:outerShdw blurRad="38100" dist="38100" dir="2700000" algn="tl">
                    <a:srgbClr val="000000">
                      <a:alpha val="43137"/>
                    </a:srgbClr>
                  </a:outerShdw>
                </a:effectLst>
              </a:rPr>
              <a:t>The U.S. Department of Transportation (DOT) plays a critical role in connecting Americans and communities to economic opportunity. </a:t>
            </a:r>
            <a:r>
              <a:rPr lang="en-US" dirty="0">
                <a:solidFill>
                  <a:schemeClr val="bg1"/>
                </a:solidFill>
              </a:rPr>
              <a:t>Transportation infrastructure choices made at the Federal, State, and local levels can strengthen communities, create pathways to jobs, and improve the quality of life for all Americans. </a:t>
            </a:r>
          </a:p>
        </p:txBody>
      </p:sp>
    </p:spTree>
    <p:extLst>
      <p:ext uri="{BB962C8B-B14F-4D97-AF65-F5344CB8AC3E}">
        <p14:creationId xmlns:p14="http://schemas.microsoft.com/office/powerpoint/2010/main" val="905576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1322278"/>
            <a:ext cx="7846030" cy="5078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04800" y="351944"/>
            <a:ext cx="8991600" cy="1015663"/>
          </a:xfrm>
          <a:prstGeom prst="rect">
            <a:avLst/>
          </a:prstGeom>
        </p:spPr>
        <p:txBody>
          <a:bodyPr wrap="square">
            <a:spAutoFit/>
          </a:bodyPr>
          <a:lstStyle/>
          <a:p>
            <a:r>
              <a:rPr lang="en-US" sz="3000" b="1" dirty="0" smtClean="0">
                <a:solidFill>
                  <a:schemeClr val="accent1">
                    <a:lumMod val="50000"/>
                  </a:schemeClr>
                </a:solidFill>
                <a:latin typeface="Calibri" panose="020F0502020204030204" pitchFamily="34" charset="0"/>
              </a:rPr>
              <a:t>MassDOT </a:t>
            </a:r>
            <a:r>
              <a:rPr lang="en-US" sz="3000" b="1" dirty="0">
                <a:solidFill>
                  <a:schemeClr val="accent1">
                    <a:lumMod val="50000"/>
                  </a:schemeClr>
                </a:solidFill>
                <a:latin typeface="Calibri" panose="020F0502020204030204" pitchFamily="34" charset="0"/>
              </a:rPr>
              <a:t>Infra-Space Program: Redesigning Highways to Improve Neighborhood Access and </a:t>
            </a:r>
            <a:r>
              <a:rPr lang="en-US" sz="3000" b="1" dirty="0" smtClean="0">
                <a:solidFill>
                  <a:schemeClr val="accent1">
                    <a:lumMod val="50000"/>
                  </a:schemeClr>
                </a:solidFill>
                <a:latin typeface="Calibri" panose="020F0502020204030204" pitchFamily="34" charset="0"/>
              </a:rPr>
              <a:t>Livability</a:t>
            </a:r>
            <a:endParaRPr lang="en-US" sz="3000" b="1" dirty="0">
              <a:solidFill>
                <a:schemeClr val="accent1">
                  <a:lumMod val="50000"/>
                </a:schemeClr>
              </a:solidFill>
              <a:latin typeface="Calibri" panose="020F0502020204030204" pitchFamily="34" charset="0"/>
            </a:endParaRPr>
          </a:p>
        </p:txBody>
      </p:sp>
    </p:spTree>
    <p:extLst>
      <p:ext uri="{BB962C8B-B14F-4D97-AF65-F5344CB8AC3E}">
        <p14:creationId xmlns:p14="http://schemas.microsoft.com/office/powerpoint/2010/main" val="1286586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2"/>
          <p:cNvSpPr txBox="1">
            <a:spLocks/>
          </p:cNvSpPr>
          <p:nvPr/>
        </p:nvSpPr>
        <p:spPr>
          <a:xfrm>
            <a:off x="160020" y="1242575"/>
            <a:ext cx="8812530" cy="1512128"/>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1" indent="0">
              <a:buClr>
                <a:srgbClr val="4F81BD"/>
              </a:buClr>
              <a:buNone/>
            </a:pPr>
            <a:endParaRPr lang="en-US" b="1" i="1" dirty="0">
              <a:solidFill>
                <a:srgbClr val="000066"/>
              </a:solidFill>
            </a:endParaRPr>
          </a:p>
        </p:txBody>
      </p:sp>
      <p:sp>
        <p:nvSpPr>
          <p:cNvPr id="3" name="Rectangle 2"/>
          <p:cNvSpPr/>
          <p:nvPr/>
        </p:nvSpPr>
        <p:spPr>
          <a:xfrm>
            <a:off x="160020" y="1397726"/>
            <a:ext cx="5822042" cy="1938992"/>
          </a:xfrm>
          <a:prstGeom prst="rect">
            <a:avLst/>
          </a:prstGeom>
        </p:spPr>
        <p:txBody>
          <a:bodyPr wrap="square">
            <a:spAutoFit/>
          </a:bodyPr>
          <a:lstStyle/>
          <a:p>
            <a:pPr marL="0" lvl="1"/>
            <a:r>
              <a:rPr lang="en-US" sz="2400" b="1" dirty="0" smtClean="0">
                <a:solidFill>
                  <a:srgbClr val="000066"/>
                </a:solidFill>
              </a:rPr>
              <a:t>Helping Cities:</a:t>
            </a:r>
          </a:p>
          <a:p>
            <a:pPr lvl="1" indent="-457200">
              <a:buFont typeface="Arial" panose="020B0604020202020204" pitchFamily="34" charset="0"/>
              <a:buChar char="•"/>
            </a:pPr>
            <a:r>
              <a:rPr lang="en-US" sz="2400" dirty="0" smtClean="0"/>
              <a:t>Advance </a:t>
            </a:r>
            <a:r>
              <a:rPr lang="en-US" sz="2400" dirty="0"/>
              <a:t>Transformative </a:t>
            </a:r>
            <a:r>
              <a:rPr lang="en-US" sz="2400" dirty="0" smtClean="0"/>
              <a:t>Investments</a:t>
            </a:r>
            <a:endParaRPr lang="en-US" sz="2400" dirty="0"/>
          </a:p>
          <a:p>
            <a:pPr lvl="1" indent="-457200">
              <a:buFont typeface="Arial" panose="020B0604020202020204" pitchFamily="34" charset="0"/>
              <a:buChar char="•"/>
            </a:pPr>
            <a:r>
              <a:rPr lang="en-US" sz="2400" dirty="0" smtClean="0"/>
              <a:t>Foster </a:t>
            </a:r>
            <a:r>
              <a:rPr lang="en-US" sz="2400" dirty="0"/>
              <a:t>Strategic </a:t>
            </a:r>
            <a:r>
              <a:rPr lang="en-US" sz="2400" dirty="0" smtClean="0"/>
              <a:t>Alliances</a:t>
            </a:r>
            <a:endParaRPr lang="en-US" sz="2400" dirty="0"/>
          </a:p>
          <a:p>
            <a:pPr lvl="1" indent="-457200">
              <a:buFont typeface="Arial" panose="020B0604020202020204" pitchFamily="34" charset="0"/>
              <a:buChar char="•"/>
            </a:pPr>
            <a:r>
              <a:rPr lang="en-US" sz="2400" dirty="0" smtClean="0"/>
              <a:t>Strengthen </a:t>
            </a:r>
            <a:r>
              <a:rPr lang="en-US" sz="2400" dirty="0"/>
              <a:t>Local </a:t>
            </a:r>
            <a:r>
              <a:rPr lang="en-US" sz="2400" dirty="0" smtClean="0"/>
              <a:t>Capacity</a:t>
            </a:r>
          </a:p>
          <a:p>
            <a:pPr marL="0" lvl="1"/>
            <a:endParaRPr lang="en-US" sz="2400" b="1" dirty="0" smtClean="0">
              <a:solidFill>
                <a:srgbClr val="000066"/>
              </a:solidFill>
            </a:endParaRPr>
          </a:p>
        </p:txBody>
      </p:sp>
      <p:pic>
        <p:nvPicPr>
          <p:cNvPr id="1027" name="Picture 3" descr="C:\Users\Daniel.Goodman\Desktop\Livability\IMG_097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2438400"/>
            <a:ext cx="2919458" cy="29194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77437" y="45229"/>
            <a:ext cx="7895258" cy="152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700" dirty="0" smtClean="0">
                <a:solidFill>
                  <a:schemeClr val="accent1">
                    <a:lumMod val="50000"/>
                  </a:schemeClr>
                </a:solidFill>
                <a:latin typeface="Impact"/>
              </a:rPr>
              <a:t>LadderS</a:t>
            </a:r>
            <a:r>
              <a:rPr lang="en-US" sz="6700" baseline="30000" dirty="0" smtClean="0">
                <a:solidFill>
                  <a:schemeClr val="accent1">
                    <a:lumMod val="50000"/>
                  </a:schemeClr>
                </a:solidFill>
                <a:latin typeface="Impact"/>
              </a:rPr>
              <a:t>TEP</a:t>
            </a:r>
            <a:endParaRPr lang="en-US" sz="4000" dirty="0">
              <a:solidFill>
                <a:schemeClr val="accent1">
                  <a:lumMod val="50000"/>
                </a:schemeClr>
              </a:solidFill>
            </a:endParaRPr>
          </a:p>
        </p:txBody>
      </p:sp>
      <p:sp>
        <p:nvSpPr>
          <p:cNvPr id="5" name="TextBox 4"/>
          <p:cNvSpPr txBox="1"/>
          <p:nvPr/>
        </p:nvSpPr>
        <p:spPr>
          <a:xfrm>
            <a:off x="1143000" y="2971901"/>
            <a:ext cx="685800" cy="369332"/>
          </a:xfrm>
          <a:prstGeom prst="rect">
            <a:avLst/>
          </a:prstGeom>
          <a:noFill/>
        </p:spPr>
        <p:txBody>
          <a:bodyPr wrap="square" rtlCol="0">
            <a:spAutoFit/>
          </a:bodyPr>
          <a:lstStyle/>
          <a:p>
            <a:r>
              <a:rPr lang="en-US" b="1" dirty="0" smtClean="0">
                <a:solidFill>
                  <a:srgbClr val="000066"/>
                </a:solidFill>
              </a:rPr>
              <a:t>TEP</a:t>
            </a:r>
            <a:endParaRPr lang="en-US" dirty="0"/>
          </a:p>
        </p:txBody>
      </p:sp>
      <p:sp>
        <p:nvSpPr>
          <p:cNvPr id="11" name="Rectangle 10"/>
          <p:cNvSpPr/>
          <p:nvPr/>
        </p:nvSpPr>
        <p:spPr>
          <a:xfrm>
            <a:off x="164556" y="2947852"/>
            <a:ext cx="4572000" cy="3785652"/>
          </a:xfrm>
          <a:prstGeom prst="rect">
            <a:avLst/>
          </a:prstGeom>
        </p:spPr>
        <p:txBody>
          <a:bodyPr>
            <a:spAutoFit/>
          </a:bodyPr>
          <a:lstStyle/>
          <a:p>
            <a:pPr marL="0" lvl="1"/>
            <a:r>
              <a:rPr lang="en-US" sz="2400" b="1" dirty="0">
                <a:solidFill>
                  <a:srgbClr val="000066"/>
                </a:solidFill>
              </a:rPr>
              <a:t>LadderS      Pilot Cities: </a:t>
            </a:r>
          </a:p>
          <a:p>
            <a:pPr marL="0" lvl="1"/>
            <a:r>
              <a:rPr lang="en-US" sz="2400" dirty="0"/>
              <a:t>Atlanta, Baltimore, Baton Rogue, </a:t>
            </a:r>
          </a:p>
          <a:p>
            <a:pPr marL="0" lvl="1"/>
            <a:r>
              <a:rPr lang="en-US" sz="2400" dirty="0"/>
              <a:t>Charlotte, Indianapolis, Phoenix, and </a:t>
            </a:r>
            <a:r>
              <a:rPr lang="en-US" sz="2400" dirty="0" smtClean="0"/>
              <a:t>Richmond</a:t>
            </a:r>
            <a:endParaRPr lang="en-US" sz="2400" dirty="0"/>
          </a:p>
          <a:p>
            <a:pPr marL="0" lvl="1"/>
            <a:r>
              <a:rPr lang="en-US" sz="2400" b="1" dirty="0">
                <a:solidFill>
                  <a:srgbClr val="000066"/>
                </a:solidFill>
              </a:rPr>
              <a:t>Example: Richmond, VA Bicycle and Pedestrian Network </a:t>
            </a:r>
            <a:r>
              <a:rPr lang="en-US" sz="2400" b="1" dirty="0" smtClean="0">
                <a:solidFill>
                  <a:srgbClr val="000066"/>
                </a:solidFill>
              </a:rPr>
              <a:t>Analysis</a:t>
            </a:r>
            <a:endParaRPr lang="en-US" sz="2400" dirty="0" smtClean="0"/>
          </a:p>
          <a:p>
            <a:pPr lvl="2" indent="-457200">
              <a:buFont typeface="Arial" panose="020B0604020202020204" pitchFamily="34" charset="0"/>
              <a:buChar char="•"/>
            </a:pPr>
            <a:r>
              <a:rPr lang="en-US" sz="2400" dirty="0" smtClean="0"/>
              <a:t>Public </a:t>
            </a:r>
            <a:r>
              <a:rPr lang="en-US" sz="2400" dirty="0"/>
              <a:t>Engagement</a:t>
            </a:r>
          </a:p>
          <a:p>
            <a:pPr lvl="2" indent="-457200">
              <a:buFont typeface="Arial" panose="020B0604020202020204" pitchFamily="34" charset="0"/>
              <a:buChar char="•"/>
            </a:pPr>
            <a:r>
              <a:rPr lang="en-US" sz="2400" dirty="0"/>
              <a:t>BRT Access Focus</a:t>
            </a:r>
          </a:p>
          <a:p>
            <a:pPr lvl="2" indent="-457200">
              <a:buFont typeface="Arial" panose="020B0604020202020204" pitchFamily="34" charset="0"/>
              <a:buChar char="•"/>
            </a:pPr>
            <a:r>
              <a:rPr lang="en-US" sz="2400" dirty="0"/>
              <a:t>Connecting Disadvantaged </a:t>
            </a:r>
            <a:r>
              <a:rPr lang="en-US" sz="2400" dirty="0" smtClean="0"/>
              <a:t>Neighborhoods, TOD</a:t>
            </a:r>
            <a:endParaRPr lang="en-US" sz="2400" dirty="0"/>
          </a:p>
        </p:txBody>
      </p:sp>
    </p:spTree>
    <p:extLst>
      <p:ext uri="{BB962C8B-B14F-4D97-AF65-F5344CB8AC3E}">
        <p14:creationId xmlns:p14="http://schemas.microsoft.com/office/powerpoint/2010/main" val="3534634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solidFill>
                  <a:schemeClr val="accent1">
                    <a:lumMod val="50000"/>
                  </a:schemeClr>
                </a:solidFill>
                <a:latin typeface="+mn-lt"/>
              </a:rPr>
              <a:t>Place-based Initiatives</a:t>
            </a:r>
          </a:p>
        </p:txBody>
      </p:sp>
      <p:pic>
        <p:nvPicPr>
          <p:cNvPr id="5" name="Picture 2"/>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5383" t="25349" r="9220" b="4908"/>
          <a:stretch/>
        </p:blipFill>
        <p:spPr bwMode="auto">
          <a:xfrm>
            <a:off x="3880" y="1295400"/>
            <a:ext cx="5366997"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791200" y="1143000"/>
            <a:ext cx="3124200" cy="5262979"/>
          </a:xfrm>
          <a:prstGeom prst="rect">
            <a:avLst/>
          </a:prstGeom>
        </p:spPr>
        <p:txBody>
          <a:bodyPr wrap="square">
            <a:spAutoFit/>
          </a:bodyPr>
          <a:lstStyle/>
          <a:p>
            <a:pPr marL="342900" indent="-342900">
              <a:buFont typeface="Arial" panose="020B0604020202020204" pitchFamily="34" charset="0"/>
              <a:buChar char="•"/>
            </a:pPr>
            <a:r>
              <a:rPr lang="en-US" sz="2400" spc="-150" dirty="0" smtClean="0"/>
              <a:t>Over 1,200 participating Communities</a:t>
            </a:r>
          </a:p>
          <a:p>
            <a:pPr marL="342900" indent="-342900">
              <a:buFont typeface="Arial" panose="020B0604020202020204" pitchFamily="34" charset="0"/>
              <a:buChar char="•"/>
            </a:pPr>
            <a:r>
              <a:rPr lang="en-US" sz="2400" spc="-150" dirty="0" smtClean="0"/>
              <a:t>Over </a:t>
            </a:r>
            <a:r>
              <a:rPr lang="en-US" sz="2400" spc="-150" dirty="0"/>
              <a:t>$17 billion dollars in federal resources</a:t>
            </a:r>
          </a:p>
          <a:p>
            <a:r>
              <a:rPr lang="en-US" sz="2400" spc="-150" dirty="0"/>
              <a:t> </a:t>
            </a:r>
            <a:r>
              <a:rPr lang="en-US" sz="2400" spc="-150" dirty="0" smtClean="0"/>
              <a:t>     (includes technical    </a:t>
            </a:r>
          </a:p>
          <a:p>
            <a:r>
              <a:rPr lang="en-US" sz="2400" spc="-150" dirty="0" smtClean="0"/>
              <a:t>        assistance)</a:t>
            </a:r>
            <a:endParaRPr lang="en-US" sz="2400" spc="-150" dirty="0"/>
          </a:p>
          <a:p>
            <a:pPr marL="342900" indent="-342900">
              <a:buFont typeface="Arial" panose="020B0604020202020204" pitchFamily="34" charset="0"/>
              <a:buChar char="•"/>
            </a:pPr>
            <a:r>
              <a:rPr lang="en-US" sz="2400" spc="-150" dirty="0"/>
              <a:t>15 </a:t>
            </a:r>
            <a:r>
              <a:rPr lang="en-US" sz="2400" spc="-150" dirty="0" smtClean="0"/>
              <a:t>Federal agencies administering Place-based Initiative  programs</a:t>
            </a:r>
            <a:endParaRPr lang="en-US" sz="2400" spc="-150" dirty="0"/>
          </a:p>
          <a:p>
            <a:pPr marL="342900" indent="-342900">
              <a:buFont typeface="Arial" panose="020B0604020202020204" pitchFamily="34" charset="0"/>
              <a:buChar char="•"/>
            </a:pPr>
            <a:r>
              <a:rPr lang="en-US" sz="2400" spc="-150" dirty="0"/>
              <a:t>Increased interagency planning (and a number of potentially duplicative interagency </a:t>
            </a:r>
            <a:r>
              <a:rPr lang="en-US" sz="2400" spc="-150" dirty="0" smtClean="0"/>
              <a:t>structures)</a:t>
            </a:r>
            <a:endParaRPr lang="en-US" sz="1600" spc="-150" dirty="0"/>
          </a:p>
        </p:txBody>
      </p:sp>
    </p:spTree>
    <p:extLst>
      <p:ext uri="{BB962C8B-B14F-4D97-AF65-F5344CB8AC3E}">
        <p14:creationId xmlns:p14="http://schemas.microsoft.com/office/powerpoint/2010/main" val="135723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2"/>
          <p:cNvSpPr txBox="1">
            <a:spLocks/>
          </p:cNvSpPr>
          <p:nvPr/>
        </p:nvSpPr>
        <p:spPr>
          <a:xfrm>
            <a:off x="160020" y="1242575"/>
            <a:ext cx="8812530" cy="1512128"/>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1" indent="0">
              <a:buClr>
                <a:srgbClr val="4F81BD"/>
              </a:buClr>
              <a:buNone/>
            </a:pPr>
            <a:endParaRPr lang="en-US" b="1" i="1" dirty="0">
              <a:solidFill>
                <a:srgbClr val="000066"/>
              </a:solidFill>
            </a:endParaRPr>
          </a:p>
        </p:txBody>
      </p:sp>
      <p:sp>
        <p:nvSpPr>
          <p:cNvPr id="3" name="Rectangle 2"/>
          <p:cNvSpPr/>
          <p:nvPr/>
        </p:nvSpPr>
        <p:spPr>
          <a:xfrm>
            <a:off x="312058" y="1462041"/>
            <a:ext cx="5016687" cy="4585871"/>
          </a:xfrm>
          <a:prstGeom prst="rect">
            <a:avLst/>
          </a:prstGeom>
        </p:spPr>
        <p:txBody>
          <a:bodyPr wrap="square">
            <a:spAutoFit/>
          </a:bodyPr>
          <a:lstStyle/>
          <a:p>
            <a:pPr marL="0" lvl="1"/>
            <a:r>
              <a:rPr lang="en-US" sz="3200" b="1" dirty="0">
                <a:solidFill>
                  <a:prstClr val="black"/>
                </a:solidFill>
              </a:rPr>
              <a:t>Safer People, Safer Streets Pedestrian and Bicycle Safety </a:t>
            </a:r>
            <a:r>
              <a:rPr lang="en-US" sz="3200" b="1" dirty="0" smtClean="0">
                <a:solidFill>
                  <a:prstClr val="black"/>
                </a:solidFill>
              </a:rPr>
              <a:t>Initiative</a:t>
            </a:r>
            <a:r>
              <a:rPr lang="en-US" sz="2400" dirty="0" smtClean="0">
                <a:solidFill>
                  <a:prstClr val="black"/>
                </a:solidFill>
              </a:rPr>
              <a:t>: </a:t>
            </a:r>
            <a:r>
              <a:rPr lang="en-US" sz="2800" dirty="0" smtClean="0">
                <a:solidFill>
                  <a:srgbClr val="000066"/>
                </a:solidFill>
              </a:rPr>
              <a:t>Identifying </a:t>
            </a:r>
            <a:r>
              <a:rPr lang="en-US" sz="2800" dirty="0">
                <a:solidFill>
                  <a:srgbClr val="000066"/>
                </a:solidFill>
              </a:rPr>
              <a:t>and removing barriers to </a:t>
            </a:r>
            <a:r>
              <a:rPr lang="en-US" sz="2800" dirty="0" smtClean="0">
                <a:solidFill>
                  <a:srgbClr val="000066"/>
                </a:solidFill>
              </a:rPr>
              <a:t>improve </a:t>
            </a:r>
            <a:r>
              <a:rPr lang="en-US" sz="2800" dirty="0">
                <a:solidFill>
                  <a:srgbClr val="000066"/>
                </a:solidFill>
              </a:rPr>
              <a:t>safety. </a:t>
            </a:r>
            <a:endParaRPr lang="en-US" sz="2800" dirty="0" smtClean="0"/>
          </a:p>
          <a:p>
            <a:pPr marL="742950" lvl="1" indent="-285750">
              <a:buFont typeface="Arial" panose="020B0604020202020204" pitchFamily="34" charset="0"/>
              <a:buChar char="•"/>
            </a:pPr>
            <a:r>
              <a:rPr lang="en-US" sz="2800" dirty="0" smtClean="0"/>
              <a:t>Mayors</a:t>
            </a:r>
            <a:r>
              <a:rPr lang="en-US" sz="2800" dirty="0"/>
              <a:t>' Challenge for Safer </a:t>
            </a:r>
            <a:r>
              <a:rPr lang="en-US" sz="2800" dirty="0" smtClean="0"/>
              <a:t>People, Safer Streets</a:t>
            </a:r>
          </a:p>
          <a:p>
            <a:pPr marL="742950" lvl="1" indent="-285750">
              <a:buFont typeface="Arial" panose="020B0604020202020204" pitchFamily="34" charset="0"/>
              <a:buChar char="•"/>
            </a:pPr>
            <a:r>
              <a:rPr lang="en-US" sz="2800" dirty="0" smtClean="0"/>
              <a:t>Road </a:t>
            </a:r>
            <a:r>
              <a:rPr lang="en-US" sz="2800" dirty="0"/>
              <a:t>Safety </a:t>
            </a:r>
            <a:r>
              <a:rPr lang="en-US" sz="2800" dirty="0" smtClean="0"/>
              <a:t>Assessments</a:t>
            </a:r>
            <a:endParaRPr lang="en-US" sz="2800" dirty="0"/>
          </a:p>
          <a:p>
            <a:pPr marL="742950" lvl="1" indent="-285750">
              <a:buFont typeface="Arial" panose="020B0604020202020204" pitchFamily="34" charset="0"/>
              <a:buChar char="•"/>
            </a:pPr>
            <a:r>
              <a:rPr lang="en-US" sz="2800" dirty="0" smtClean="0"/>
              <a:t>Road </a:t>
            </a:r>
            <a:r>
              <a:rPr lang="en-US" sz="2800" dirty="0"/>
              <a:t>Safety for Transit Patrons </a:t>
            </a:r>
            <a:r>
              <a:rPr lang="en-US" sz="2800" dirty="0" smtClean="0"/>
              <a:t>Initiative</a:t>
            </a:r>
            <a:endParaRPr lang="en-US" sz="2800" dirty="0"/>
          </a:p>
        </p:txBody>
      </p:sp>
      <p:pic>
        <p:nvPicPr>
          <p:cNvPr id="7" name="Picture 2" descr="C:\Users\Daniel.Goodman\Desktop\OST\Assessment Initiative\New folder\ar_group (1).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62600" y="1483217"/>
            <a:ext cx="3288172" cy="22717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9" descr="C:\Users\Daniel.Goodman\Desktop\OST\Assessment Initiative\New folder\Iowa_Group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80772" y="3837113"/>
            <a:ext cx="3295651" cy="25065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304800"/>
            <a:ext cx="5274349" cy="1036280"/>
          </a:xfrm>
          <a:prstGeom prst="rect">
            <a:avLst/>
          </a:prstGeom>
        </p:spPr>
      </p:pic>
    </p:spTree>
    <p:extLst>
      <p:ext uri="{BB962C8B-B14F-4D97-AF65-F5344CB8AC3E}">
        <p14:creationId xmlns:p14="http://schemas.microsoft.com/office/powerpoint/2010/main" val="2405883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60020" y="1242575"/>
            <a:ext cx="8812530" cy="1512128"/>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1" indent="0">
              <a:buClr>
                <a:srgbClr val="4F81BD"/>
              </a:buClr>
              <a:buNone/>
            </a:pPr>
            <a:endParaRPr lang="en-US" b="1" i="1" dirty="0">
              <a:solidFill>
                <a:srgbClr val="000066"/>
              </a:solidFill>
            </a:endParaRPr>
          </a:p>
        </p:txBody>
      </p:sp>
      <p:sp>
        <p:nvSpPr>
          <p:cNvPr id="3" name="Rectangle 2"/>
          <p:cNvSpPr/>
          <p:nvPr/>
        </p:nvSpPr>
        <p:spPr>
          <a:xfrm>
            <a:off x="312058" y="1242575"/>
            <a:ext cx="5142809" cy="5509200"/>
          </a:xfrm>
          <a:prstGeom prst="rect">
            <a:avLst/>
          </a:prstGeom>
        </p:spPr>
        <p:txBody>
          <a:bodyPr wrap="square">
            <a:spAutoFit/>
          </a:bodyPr>
          <a:lstStyle/>
          <a:p>
            <a:pPr marL="0" lvl="1"/>
            <a:r>
              <a:rPr lang="en-US" sz="3200" b="1" dirty="0"/>
              <a:t>Every Place Counts Design Challenge</a:t>
            </a:r>
            <a:r>
              <a:rPr lang="en-US" sz="2400" dirty="0" smtClean="0">
                <a:solidFill>
                  <a:prstClr val="black"/>
                </a:solidFill>
              </a:rPr>
              <a:t>: </a:t>
            </a:r>
            <a:r>
              <a:rPr lang="en-US" sz="2400" dirty="0">
                <a:solidFill>
                  <a:srgbClr val="000066"/>
                </a:solidFill>
              </a:rPr>
              <a:t>Raising awareness and identifying innovative community design solutions that bridge the infrastructure divide and reconnect people to opportunity</a:t>
            </a:r>
            <a:r>
              <a:rPr lang="en-US" sz="2400" dirty="0" smtClean="0">
                <a:solidFill>
                  <a:srgbClr val="000066"/>
                </a:solidFill>
              </a:rPr>
              <a:t>.</a:t>
            </a:r>
          </a:p>
          <a:p>
            <a:pPr marL="0" lvl="1"/>
            <a:endParaRPr lang="en-US" sz="2400" dirty="0" smtClean="0">
              <a:solidFill>
                <a:srgbClr val="000066"/>
              </a:solidFill>
            </a:endParaRPr>
          </a:p>
          <a:p>
            <a:pPr marL="0" lvl="1"/>
            <a:r>
              <a:rPr lang="en-US" sz="2800" u="sng" dirty="0" smtClean="0">
                <a:solidFill>
                  <a:srgbClr val="000066"/>
                </a:solidFill>
              </a:rPr>
              <a:t>Community  Visioning  Sessions</a:t>
            </a:r>
            <a:endParaRPr lang="en-US" sz="2800" u="sng" dirty="0">
              <a:solidFill>
                <a:srgbClr val="000066"/>
              </a:solidFill>
            </a:endParaRPr>
          </a:p>
          <a:p>
            <a:pPr marL="742950" lvl="1" indent="-285750">
              <a:buFont typeface="Arial" panose="020B0604020202020204" pitchFamily="34" charset="0"/>
              <a:buChar char="•"/>
            </a:pPr>
            <a:r>
              <a:rPr lang="en-US" sz="2800" dirty="0"/>
              <a:t>Spokane, WA</a:t>
            </a:r>
            <a:r>
              <a:rPr lang="en-US" sz="2800" b="1" dirty="0"/>
              <a:t> </a:t>
            </a:r>
            <a:endParaRPr lang="en-US" sz="4000" dirty="0"/>
          </a:p>
          <a:p>
            <a:pPr marL="742950" lvl="1" indent="-285750">
              <a:buFont typeface="Arial" panose="020B0604020202020204" pitchFamily="34" charset="0"/>
              <a:buChar char="•"/>
            </a:pPr>
            <a:r>
              <a:rPr lang="en-US" sz="2800" dirty="0"/>
              <a:t>Nashville, TN</a:t>
            </a:r>
            <a:r>
              <a:rPr lang="en-US" sz="2800" b="1" dirty="0"/>
              <a:t> </a:t>
            </a:r>
            <a:endParaRPr lang="en-US" sz="4000" dirty="0"/>
          </a:p>
          <a:p>
            <a:pPr marL="742950" lvl="1" indent="-285750">
              <a:buFont typeface="Arial" panose="020B0604020202020204" pitchFamily="34" charset="0"/>
              <a:buChar char="•"/>
            </a:pPr>
            <a:r>
              <a:rPr lang="en-US" sz="2800" dirty="0"/>
              <a:t>Philadelphia, PA</a:t>
            </a:r>
            <a:r>
              <a:rPr lang="en-US" sz="2800" b="1" dirty="0"/>
              <a:t> </a:t>
            </a:r>
            <a:endParaRPr lang="en-US" sz="4000" dirty="0"/>
          </a:p>
          <a:p>
            <a:pPr marL="742950" lvl="1" indent="-285750">
              <a:buFont typeface="Arial" panose="020B0604020202020204" pitchFamily="34" charset="0"/>
              <a:buChar char="•"/>
            </a:pPr>
            <a:r>
              <a:rPr lang="en-US" sz="2800" dirty="0"/>
              <a:t>St Paul-Minneapolis, MN</a:t>
            </a:r>
            <a:endParaRPr lang="en-US" sz="4000" dirty="0"/>
          </a:p>
          <a:p>
            <a:pPr marL="0" lvl="1"/>
            <a:endParaRPr lang="en-US" sz="2800" dirty="0" smtClean="0"/>
          </a:p>
        </p:txBody>
      </p:sp>
      <p:pic>
        <p:nvPicPr>
          <p:cNvPr id="3074" name="Picture 2" descr="C:\Users\Daniel.Goodman\Desktop\Livability\2_EveryPlace_fb_940x788%2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7873"/>
          <a:stretch/>
        </p:blipFill>
        <p:spPr bwMode="auto">
          <a:xfrm>
            <a:off x="5205803" y="1600199"/>
            <a:ext cx="3826349" cy="23139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1" y="4151063"/>
            <a:ext cx="3733248" cy="245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208" y="176117"/>
            <a:ext cx="5274349" cy="1036280"/>
          </a:xfrm>
          <a:prstGeom prst="rect">
            <a:avLst/>
          </a:prstGeom>
        </p:spPr>
      </p:pic>
    </p:spTree>
    <p:extLst>
      <p:ext uri="{BB962C8B-B14F-4D97-AF65-F5344CB8AC3E}">
        <p14:creationId xmlns:p14="http://schemas.microsoft.com/office/powerpoint/2010/main" val="13379034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accent1">
                    <a:lumMod val="50000"/>
                  </a:schemeClr>
                </a:solidFill>
                <a:latin typeface="Calibri" panose="020F0502020204030204" pitchFamily="34" charset="0"/>
              </a:rPr>
              <a:t>Transportation </a:t>
            </a:r>
            <a:r>
              <a:rPr lang="en-US" sz="4000" b="1" dirty="0" smtClean="0">
                <a:solidFill>
                  <a:schemeClr val="accent1">
                    <a:lumMod val="50000"/>
                  </a:schemeClr>
                </a:solidFill>
                <a:latin typeface="Calibri" panose="020F0502020204030204" pitchFamily="34" charset="0"/>
              </a:rPr>
              <a:t>Livability</a:t>
            </a:r>
            <a:br>
              <a:rPr lang="en-US" sz="4000" b="1" dirty="0" smtClean="0">
                <a:solidFill>
                  <a:schemeClr val="accent1">
                    <a:lumMod val="50000"/>
                  </a:schemeClr>
                </a:solidFill>
                <a:latin typeface="Calibri" panose="020F0502020204030204" pitchFamily="34" charset="0"/>
              </a:rPr>
            </a:br>
            <a:r>
              <a:rPr lang="en-US" sz="4000" b="1" dirty="0" smtClean="0">
                <a:solidFill>
                  <a:schemeClr val="accent1">
                    <a:lumMod val="50000"/>
                  </a:schemeClr>
                </a:solidFill>
                <a:latin typeface="Calibri" panose="020F0502020204030204" pitchFamily="34" charset="0"/>
              </a:rPr>
              <a:t> </a:t>
            </a:r>
            <a:r>
              <a:rPr lang="en-US" sz="4000" b="1" dirty="0">
                <a:solidFill>
                  <a:schemeClr val="accent1">
                    <a:lumMod val="50000"/>
                  </a:schemeClr>
                </a:solidFill>
                <a:latin typeface="Calibri" panose="020F0502020204030204" pitchFamily="34" charset="0"/>
              </a:rPr>
              <a:t>for </a:t>
            </a:r>
            <a:r>
              <a:rPr lang="en-US" sz="4000" b="1" dirty="0" smtClean="0">
                <a:solidFill>
                  <a:schemeClr val="accent1">
                    <a:lumMod val="50000"/>
                  </a:schemeClr>
                </a:solidFill>
                <a:latin typeface="Calibri" panose="020F0502020204030204" pitchFamily="34" charset="0"/>
              </a:rPr>
              <a:t>Individuals </a:t>
            </a:r>
            <a:r>
              <a:rPr lang="en-US" sz="4000" b="1" dirty="0">
                <a:solidFill>
                  <a:schemeClr val="accent1">
                    <a:lumMod val="50000"/>
                  </a:schemeClr>
                </a:solidFill>
                <a:latin typeface="Calibri" panose="020F0502020204030204" pitchFamily="34" charset="0"/>
              </a:rPr>
              <a:t>and </a:t>
            </a:r>
            <a:r>
              <a:rPr lang="en-US" sz="4000" b="1" dirty="0" smtClean="0">
                <a:solidFill>
                  <a:schemeClr val="accent1">
                    <a:lumMod val="50000"/>
                  </a:schemeClr>
                </a:solidFill>
                <a:latin typeface="Calibri" panose="020F0502020204030204" pitchFamily="34" charset="0"/>
              </a:rPr>
              <a:t>Communities</a:t>
            </a:r>
            <a:endParaRPr lang="en-US" sz="4000" b="1" dirty="0">
              <a:solidFill>
                <a:schemeClr val="accent1">
                  <a:lumMod val="50000"/>
                </a:schemeClr>
              </a:solidFill>
              <a:latin typeface="Calibri" panose="020F0502020204030204" pitchFamily="34" charset="0"/>
            </a:endParaRPr>
          </a:p>
        </p:txBody>
      </p:sp>
      <p:graphicFrame>
        <p:nvGraphicFramePr>
          <p:cNvPr id="8" name="Diagram 7"/>
          <p:cNvGraphicFramePr/>
          <p:nvPr>
            <p:extLst>
              <p:ext uri="{D42A27DB-BD31-4B8C-83A1-F6EECF244321}">
                <p14:modId xmlns:p14="http://schemas.microsoft.com/office/powerpoint/2010/main" val="2783730061"/>
              </p:ext>
            </p:extLst>
          </p:nvPr>
        </p:nvGraphicFramePr>
        <p:xfrm>
          <a:off x="0" y="1524000"/>
          <a:ext cx="9144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4622690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8173" y="1365159"/>
            <a:ext cx="1837728" cy="2386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1197" y="1365159"/>
            <a:ext cx="1847551" cy="2386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a:spLocks noGrp="1"/>
          </p:cNvSpPr>
          <p:nvPr>
            <p:ph type="title"/>
          </p:nvPr>
        </p:nvSpPr>
        <p:spPr>
          <a:xfrm>
            <a:off x="70247" y="0"/>
            <a:ext cx="8983980" cy="1143000"/>
          </a:xfrm>
        </p:spPr>
        <p:txBody>
          <a:bodyPr>
            <a:normAutofit/>
          </a:bodyPr>
          <a:lstStyle/>
          <a:p>
            <a:pPr algn="ctr"/>
            <a:r>
              <a:rPr lang="en-US" sz="3800" b="1" dirty="0" smtClean="0">
                <a:solidFill>
                  <a:schemeClr val="accent1">
                    <a:lumMod val="50000"/>
                  </a:schemeClr>
                </a:solidFill>
                <a:latin typeface="Calibri" panose="020F0502020204030204" pitchFamily="34" charset="0"/>
              </a:rPr>
              <a:t>Improving Pedestrian and Bicycle Networks</a:t>
            </a:r>
            <a:endParaRPr lang="en-US" sz="3800" b="1" dirty="0">
              <a:solidFill>
                <a:schemeClr val="accent1">
                  <a:lumMod val="50000"/>
                </a:schemeClr>
              </a:solidFill>
              <a:latin typeface="Calibri" panose="020F0502020204030204" pitchFamily="34" charset="0"/>
            </a:endParaRPr>
          </a:p>
        </p:txBody>
      </p:sp>
      <p:pic>
        <p:nvPicPr>
          <p:cNvPr id="1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42834" y="1364314"/>
            <a:ext cx="1829385" cy="2386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20942" y="3911591"/>
            <a:ext cx="1841767" cy="23828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90487" y="3911592"/>
            <a:ext cx="3081732" cy="23828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57503" y="3911593"/>
            <a:ext cx="1837159" cy="238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247" y="1364313"/>
            <a:ext cx="3057609" cy="23649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247" y="3911593"/>
            <a:ext cx="1840758" cy="23828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48198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60020" y="0"/>
            <a:ext cx="8755380" cy="1143000"/>
          </a:xfrm>
        </p:spPr>
        <p:txBody>
          <a:bodyPr>
            <a:normAutofit/>
          </a:bodyPr>
          <a:lstStyle/>
          <a:p>
            <a:r>
              <a:rPr lang="en-US" sz="3000" dirty="0" smtClean="0">
                <a:solidFill>
                  <a:schemeClr val="accent1">
                    <a:lumMod val="50000"/>
                  </a:schemeClr>
                </a:solidFill>
                <a:latin typeface="Calibri" panose="020F0502020204030204" pitchFamily="34" charset="0"/>
              </a:rPr>
              <a:t>Achieving Multimodal Networks: Applying Design Flexibility and Reducing Conflicts</a:t>
            </a:r>
            <a:endParaRPr lang="en-US" sz="3000" dirty="0">
              <a:solidFill>
                <a:schemeClr val="accent1">
                  <a:lumMod val="50000"/>
                </a:schemeClr>
              </a:solidFill>
              <a:latin typeface="Calibri" panose="020F0502020204030204" pitchFamily="34" charset="0"/>
            </a:endParaRPr>
          </a:p>
        </p:txBody>
      </p:sp>
      <p:sp>
        <p:nvSpPr>
          <p:cNvPr id="8" name="Content Placeholder 2"/>
          <p:cNvSpPr txBox="1">
            <a:spLocks/>
          </p:cNvSpPr>
          <p:nvPr/>
        </p:nvSpPr>
        <p:spPr>
          <a:xfrm>
            <a:off x="152400" y="1240974"/>
            <a:ext cx="4310743" cy="48768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006180"/>
              </a:buClr>
              <a:buFont typeface="Arial"/>
              <a:buChar char="•"/>
              <a:defRPr lang="en-US" sz="2800" kern="120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Clr>
                <a:srgbClr val="006180"/>
              </a:buClr>
              <a:buFont typeface="Arial"/>
              <a:buChar char="–"/>
              <a:defRPr sz="240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Calibri" panose="020F0502020204030204" pitchFamily="34" charset="0"/>
              </a:rPr>
              <a:t>Highlights ways to apply design flexibility, while focusing on reducing multimodal conflicts and achieving connected </a:t>
            </a:r>
            <a:r>
              <a:rPr lang="en-US" sz="2400" dirty="0" smtClean="0">
                <a:latin typeface="Calibri" panose="020F0502020204030204" pitchFamily="34" charset="0"/>
              </a:rPr>
              <a:t>networks</a:t>
            </a:r>
          </a:p>
          <a:p>
            <a:r>
              <a:rPr lang="en-US" sz="2400" dirty="0" smtClean="0">
                <a:latin typeface="Calibri" panose="020F0502020204030204" pitchFamily="34" charset="0"/>
              </a:rPr>
              <a:t>Help </a:t>
            </a:r>
            <a:r>
              <a:rPr lang="en-US" sz="2400" dirty="0">
                <a:latin typeface="Calibri" panose="020F0502020204030204" pitchFamily="34" charset="0"/>
              </a:rPr>
              <a:t>practitioners address topics such </a:t>
            </a:r>
            <a:r>
              <a:rPr lang="en-US" sz="2400" dirty="0" smtClean="0">
                <a:latin typeface="Calibri" panose="020F0502020204030204" pitchFamily="34" charset="0"/>
              </a:rPr>
              <a:t>as:</a:t>
            </a:r>
          </a:p>
          <a:p>
            <a:pPr lvl="1"/>
            <a:r>
              <a:rPr lang="en-US" sz="2000" dirty="0" smtClean="0">
                <a:latin typeface="Calibri" panose="020F0502020204030204" pitchFamily="34" charset="0"/>
              </a:rPr>
              <a:t>Intersection design</a:t>
            </a:r>
          </a:p>
          <a:p>
            <a:pPr lvl="1"/>
            <a:r>
              <a:rPr lang="en-US" sz="2000" dirty="0">
                <a:latin typeface="Calibri" panose="020F0502020204030204" pitchFamily="34" charset="0"/>
              </a:rPr>
              <a:t>R</a:t>
            </a:r>
            <a:r>
              <a:rPr lang="en-US" sz="2000" dirty="0" smtClean="0">
                <a:latin typeface="Calibri" panose="020F0502020204030204" pitchFamily="34" charset="0"/>
              </a:rPr>
              <a:t>oad diets</a:t>
            </a:r>
          </a:p>
          <a:p>
            <a:pPr lvl="1"/>
            <a:r>
              <a:rPr lang="en-US" sz="2000" dirty="0">
                <a:latin typeface="Calibri" panose="020F0502020204030204" pitchFamily="34" charset="0"/>
              </a:rPr>
              <a:t>P</a:t>
            </a:r>
            <a:r>
              <a:rPr lang="en-US" sz="2000" dirty="0" smtClean="0">
                <a:latin typeface="Calibri" panose="020F0502020204030204" pitchFamily="34" charset="0"/>
              </a:rPr>
              <a:t>edestrian </a:t>
            </a:r>
            <a:r>
              <a:rPr lang="en-US" sz="2000" dirty="0">
                <a:latin typeface="Calibri" panose="020F0502020204030204" pitchFamily="34" charset="0"/>
              </a:rPr>
              <a:t>crossing </a:t>
            </a:r>
            <a:r>
              <a:rPr lang="en-US" sz="2000" dirty="0" smtClean="0">
                <a:latin typeface="Calibri" panose="020F0502020204030204" pitchFamily="34" charset="0"/>
              </a:rPr>
              <a:t>treatments</a:t>
            </a:r>
          </a:p>
          <a:p>
            <a:pPr lvl="1"/>
            <a:r>
              <a:rPr lang="en-US" sz="2000" dirty="0">
                <a:latin typeface="Calibri" panose="020F0502020204030204" pitchFamily="34" charset="0"/>
              </a:rPr>
              <a:t>T</a:t>
            </a:r>
            <a:r>
              <a:rPr lang="en-US" sz="2000" dirty="0" smtClean="0">
                <a:latin typeface="Calibri" panose="020F0502020204030204" pitchFamily="34" charset="0"/>
              </a:rPr>
              <a:t>ransit </a:t>
            </a:r>
            <a:r>
              <a:rPr lang="en-US" sz="2000" dirty="0">
                <a:latin typeface="Calibri" panose="020F0502020204030204" pitchFamily="34" charset="0"/>
              </a:rPr>
              <a:t>and school </a:t>
            </a:r>
            <a:r>
              <a:rPr lang="en-US" sz="2000" dirty="0" smtClean="0">
                <a:latin typeface="Calibri" panose="020F0502020204030204" pitchFamily="34" charset="0"/>
              </a:rPr>
              <a:t>access</a:t>
            </a:r>
          </a:p>
          <a:p>
            <a:pPr lvl="1"/>
            <a:r>
              <a:rPr lang="en-US" sz="2000" dirty="0" smtClean="0">
                <a:latin typeface="Calibri" panose="020F0502020204030204" pitchFamily="34" charset="0"/>
              </a:rPr>
              <a:t>Freight</a:t>
            </a:r>
          </a:p>
          <a:p>
            <a:pPr lvl="1"/>
            <a:r>
              <a:rPr lang="en-US" sz="2000" dirty="0" smtClean="0">
                <a:latin typeface="Calibri" panose="020F0502020204030204" pitchFamily="34" charset="0"/>
              </a:rPr>
              <a:t>Accessibility</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4038600" cy="523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a:spLocks noGrp="1"/>
          </p:cNvSpPr>
          <p:nvPr>
            <p:ph type="ftr" sz="quarter" idx="4294967295"/>
          </p:nvPr>
        </p:nvSpPr>
        <p:spPr>
          <a:xfrm>
            <a:off x="838200" y="6566535"/>
            <a:ext cx="6370065" cy="320040"/>
          </a:xfrm>
          <a:prstGeom prst="rect">
            <a:avLst/>
          </a:prstGeom>
        </p:spPr>
        <p:txBody>
          <a:bodyPr/>
          <a:lstStyle/>
          <a:p>
            <a:r>
              <a:rPr lang="en-US" sz="1400" b="1" dirty="0">
                <a:solidFill>
                  <a:prstClr val="white"/>
                </a:solidFill>
                <a:latin typeface="Corbel" panose="020B0503020204020204" pitchFamily="34" charset="0"/>
              </a:rPr>
              <a:t>Available at http://</a:t>
            </a:r>
            <a:r>
              <a:rPr lang="en-US" sz="1400" b="1" dirty="0" smtClean="0">
                <a:solidFill>
                  <a:prstClr val="white"/>
                </a:solidFill>
                <a:latin typeface="Corbel" panose="020B0503020204020204" pitchFamily="34" charset="0"/>
              </a:rPr>
              <a:t>www.fhwa.dot.gov/environment/bicycle_pedestrian</a:t>
            </a:r>
            <a:endParaRPr lang="en-US" sz="1400" b="1" dirty="0">
              <a:solidFill>
                <a:srgbClr val="01AA8B"/>
              </a:solidFill>
              <a:latin typeface="Corbel" panose="020B0503020204020204" pitchFamily="34"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 y="1219200"/>
            <a:ext cx="4416435" cy="517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05402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620000" cy="1143000"/>
          </a:xfrm>
        </p:spPr>
        <p:txBody>
          <a:bodyPr>
            <a:noAutofit/>
          </a:bodyPr>
          <a:lstStyle/>
          <a:p>
            <a:pPr algn="ctr"/>
            <a:r>
              <a:rPr lang="en-US" sz="3600" b="1" dirty="0" smtClean="0">
                <a:solidFill>
                  <a:schemeClr val="accent1">
                    <a:lumMod val="50000"/>
                  </a:schemeClr>
                </a:solidFill>
                <a:latin typeface="Calibri" panose="020F0502020204030204" pitchFamily="34" charset="0"/>
              </a:rPr>
              <a:t>Connectivity Performance Measures Guidebook</a:t>
            </a:r>
            <a:r>
              <a:rPr lang="en-US" sz="3600" b="1" dirty="0" smtClean="0"/>
              <a:t/>
            </a:r>
            <a:br>
              <a:rPr lang="en-US" sz="3600" b="1" dirty="0" smtClean="0"/>
            </a:br>
            <a:endParaRPr lang="en-US" sz="3600" b="1" dirty="0"/>
          </a:p>
        </p:txBody>
      </p:sp>
      <p:sp>
        <p:nvSpPr>
          <p:cNvPr id="3" name="Content Placeholder 2"/>
          <p:cNvSpPr>
            <a:spLocks noGrp="1"/>
          </p:cNvSpPr>
          <p:nvPr>
            <p:ph idx="1"/>
          </p:nvPr>
        </p:nvSpPr>
        <p:spPr>
          <a:xfrm>
            <a:off x="381000" y="1447800"/>
            <a:ext cx="8229600" cy="5181600"/>
          </a:xfrm>
        </p:spPr>
        <p:txBody>
          <a:bodyPr>
            <a:normAutofit/>
          </a:bodyPr>
          <a:lstStyle/>
          <a:p>
            <a:pPr marL="114300" indent="0">
              <a:buNone/>
            </a:pPr>
            <a:r>
              <a:rPr lang="en-US" sz="2400" b="1" i="1" dirty="0" smtClean="0">
                <a:latin typeface="Times New Roman" panose="02020603050405020304" pitchFamily="18" charset="0"/>
                <a:cs typeface="Times New Roman" panose="02020603050405020304" pitchFamily="18" charset="0"/>
              </a:rPr>
              <a:t>Guide to Performance Management: The why and how of measuring access to opportunity </a:t>
            </a:r>
          </a:p>
          <a:p>
            <a:pPr marL="114300" indent="0">
              <a:buNone/>
            </a:pPr>
            <a:endParaRPr lang="en-US" sz="2400" b="1" i="1" dirty="0" smtClean="0">
              <a:latin typeface="Times New Roman" panose="02020603050405020304" pitchFamily="18" charset="0"/>
              <a:cs typeface="Times New Roman" panose="02020603050405020304" pitchFamily="18" charset="0"/>
            </a:endParaRPr>
          </a:p>
          <a:p>
            <a:pPr marL="742950" lvl="2" indent="-342900">
              <a:lnSpc>
                <a:spcPct val="150000"/>
              </a:lnSpc>
              <a:buFont typeface="Wingdings" panose="05000000000000000000" pitchFamily="2" charset="2"/>
              <a:buChar char="Ø"/>
            </a:pPr>
            <a:r>
              <a:rPr lang="en-US" sz="2400" b="1" dirty="0" smtClean="0">
                <a:latin typeface="Times New Roman" panose="02020603050405020304" pitchFamily="18" charset="0"/>
                <a:cs typeface="Times New Roman" panose="02020603050405020304" pitchFamily="18" charset="0"/>
              </a:rPr>
              <a:t>Advisory Group </a:t>
            </a:r>
          </a:p>
          <a:p>
            <a:pPr marL="742950" lvl="2" indent="-342900">
              <a:lnSpc>
                <a:spcPct val="150000"/>
              </a:lnSpc>
              <a:buFont typeface="Wingdings" panose="05000000000000000000" pitchFamily="2" charset="2"/>
              <a:buChar char="Ø"/>
            </a:pPr>
            <a:r>
              <a:rPr lang="en-US" sz="2400" b="1" dirty="0">
                <a:latin typeface="Times New Roman" panose="02020603050405020304" pitchFamily="18" charset="0"/>
                <a:cs typeface="Times New Roman" panose="02020603050405020304" pitchFamily="18" charset="0"/>
              </a:rPr>
              <a:t>Development of </a:t>
            </a:r>
            <a:r>
              <a:rPr lang="en-US" sz="2400" b="1" dirty="0" smtClean="0">
                <a:latin typeface="Times New Roman" panose="02020603050405020304" pitchFamily="18" charset="0"/>
                <a:cs typeface="Times New Roman" panose="02020603050405020304" pitchFamily="18" charset="0"/>
              </a:rPr>
              <a:t>a </a:t>
            </a:r>
            <a:r>
              <a:rPr lang="en-US" sz="2400" b="1" dirty="0">
                <a:latin typeface="Times New Roman" panose="02020603050405020304" pitchFamily="18" charset="0"/>
                <a:cs typeface="Times New Roman" panose="02020603050405020304" pitchFamily="18" charset="0"/>
              </a:rPr>
              <a:t>Draft </a:t>
            </a:r>
            <a:r>
              <a:rPr lang="en-US" sz="2400" b="1" dirty="0" smtClean="0">
                <a:latin typeface="Times New Roman" panose="02020603050405020304" pitchFamily="18" charset="0"/>
                <a:cs typeface="Times New Roman" panose="02020603050405020304" pitchFamily="18" charset="0"/>
              </a:rPr>
              <a:t>Guidebook</a:t>
            </a:r>
            <a:endParaRPr lang="en-US" sz="2400" b="1" dirty="0">
              <a:latin typeface="Times New Roman" panose="02020603050405020304" pitchFamily="18" charset="0"/>
              <a:cs typeface="Times New Roman" panose="02020603050405020304" pitchFamily="18" charset="0"/>
            </a:endParaRPr>
          </a:p>
          <a:p>
            <a:pPr marL="742950" lvl="2" indent="-342900">
              <a:lnSpc>
                <a:spcPct val="150000"/>
              </a:lnSpc>
              <a:buFont typeface="Wingdings" panose="05000000000000000000" pitchFamily="2" charset="2"/>
              <a:buChar char="Ø"/>
            </a:pPr>
            <a:r>
              <a:rPr lang="en-US" sz="2400" b="1" dirty="0" smtClean="0">
                <a:latin typeface="Times New Roman" panose="02020603050405020304" pitchFamily="18" charset="0"/>
                <a:cs typeface="Times New Roman" panose="02020603050405020304" pitchFamily="18" charset="0"/>
              </a:rPr>
              <a:t>Federal and State officials convened at Performance Measures Workshop in </a:t>
            </a:r>
            <a:r>
              <a:rPr lang="en-US" sz="2400" b="1" dirty="0" smtClean="0">
                <a:latin typeface="Times New Roman" panose="02020603050405020304" pitchFamily="18" charset="0"/>
                <a:cs typeface="Times New Roman" panose="02020603050405020304" pitchFamily="18" charset="0"/>
              </a:rPr>
              <a:t>July </a:t>
            </a:r>
            <a:endParaRPr lang="en-US" sz="2400" b="1" dirty="0" smtClean="0">
              <a:latin typeface="Times New Roman" panose="02020603050405020304" pitchFamily="18" charset="0"/>
              <a:cs typeface="Times New Roman" panose="02020603050405020304" pitchFamily="18" charset="0"/>
            </a:endParaRPr>
          </a:p>
          <a:p>
            <a:pPr marL="742950" lvl="2" indent="-342900">
              <a:lnSpc>
                <a:spcPct val="150000"/>
              </a:lnSpc>
              <a:buFont typeface="Wingdings" panose="05000000000000000000" pitchFamily="2" charset="2"/>
              <a:buChar char="Ø"/>
            </a:pPr>
            <a:r>
              <a:rPr lang="en-US" sz="2400" b="1" dirty="0" smtClean="0">
                <a:latin typeface="Times New Roman" panose="02020603050405020304" pitchFamily="18" charset="0"/>
                <a:cs typeface="Times New Roman" panose="02020603050405020304" pitchFamily="18" charset="0"/>
              </a:rPr>
              <a:t>Second </a:t>
            </a:r>
            <a:r>
              <a:rPr lang="en-US" sz="2400" b="1" dirty="0">
                <a:latin typeface="Times New Roman" panose="02020603050405020304" pitchFamily="18" charset="0"/>
                <a:cs typeface="Times New Roman" panose="02020603050405020304" pitchFamily="18" charset="0"/>
              </a:rPr>
              <a:t>Performance Measures </a:t>
            </a:r>
            <a:r>
              <a:rPr lang="en-US" sz="2400" b="1" dirty="0" smtClean="0">
                <a:latin typeface="Times New Roman" panose="02020603050405020304" pitchFamily="18" charset="0"/>
                <a:cs typeface="Times New Roman" panose="02020603050405020304" pitchFamily="18" charset="0"/>
              </a:rPr>
              <a:t>Workshop, </a:t>
            </a:r>
            <a:r>
              <a:rPr lang="en-US" sz="2400" b="1" dirty="0" smtClean="0">
                <a:latin typeface="Times New Roman" panose="02020603050405020304" pitchFamily="18" charset="0"/>
                <a:cs typeface="Times New Roman" panose="02020603050405020304" pitchFamily="18" charset="0"/>
              </a:rPr>
              <a:t>Nov.</a:t>
            </a:r>
            <a:r>
              <a:rPr lang="en-US" sz="24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2016</a:t>
            </a:r>
          </a:p>
          <a:p>
            <a:pPr marL="742950" lvl="2" indent="-342900">
              <a:lnSpc>
                <a:spcPct val="150000"/>
              </a:lnSpc>
              <a:buFont typeface="Wingdings" panose="05000000000000000000" pitchFamily="2" charset="2"/>
              <a:buChar char="Ø"/>
            </a:pPr>
            <a:r>
              <a:rPr lang="en-US" sz="2400" b="1" dirty="0" smtClean="0">
                <a:latin typeface="Times New Roman" panose="02020603050405020304" pitchFamily="18" charset="0"/>
                <a:cs typeface="Times New Roman" panose="02020603050405020304" pitchFamily="18" charset="0"/>
              </a:rPr>
              <a:t>Final document and outreach, January 2017</a:t>
            </a:r>
          </a:p>
          <a:p>
            <a:pPr marL="400050" lvl="2" indent="0">
              <a:buNone/>
            </a:pPr>
            <a:endParaRPr lang="en-US" sz="1800" dirty="0" smtClean="0"/>
          </a:p>
          <a:p>
            <a:pPr marL="742950" lvl="2" indent="-342900">
              <a:buFont typeface="Wingdings" panose="05000000000000000000" pitchFamily="2" charset="2"/>
              <a:buChar char="Ø"/>
            </a:pPr>
            <a:endParaRPr lang="en-US" sz="1600" dirty="0"/>
          </a:p>
          <a:p>
            <a:pPr marL="742950" lvl="2" indent="-342900">
              <a:buFont typeface="Wingdings" panose="05000000000000000000" pitchFamily="2" charset="2"/>
              <a:buChar char="Ø"/>
            </a:pPr>
            <a:endParaRPr lang="en-US" sz="1600" dirty="0"/>
          </a:p>
          <a:p>
            <a:endParaRPr lang="en-US" sz="2000" dirty="0"/>
          </a:p>
        </p:txBody>
      </p:sp>
    </p:spTree>
    <p:extLst>
      <p:ext uri="{BB962C8B-B14F-4D97-AF65-F5344CB8AC3E}">
        <p14:creationId xmlns:p14="http://schemas.microsoft.com/office/powerpoint/2010/main" val="7018367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607450659"/>
              </p:ext>
            </p:extLst>
          </p:nvPr>
        </p:nvGraphicFramePr>
        <p:xfrm>
          <a:off x="533400" y="1143000"/>
          <a:ext cx="7760972" cy="5464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p:cNvSpPr>
            <a:spLocks noGrp="1"/>
          </p:cNvSpPr>
          <p:nvPr>
            <p:ph type="title"/>
          </p:nvPr>
        </p:nvSpPr>
        <p:spPr>
          <a:xfrm>
            <a:off x="381000" y="152400"/>
            <a:ext cx="7620000" cy="1143000"/>
          </a:xfrm>
        </p:spPr>
        <p:txBody>
          <a:bodyPr>
            <a:normAutofit/>
          </a:bodyPr>
          <a:lstStyle/>
          <a:p>
            <a:r>
              <a:rPr lang="en-US" sz="3200" b="1" dirty="0" smtClean="0">
                <a:solidFill>
                  <a:schemeClr val="accent1">
                    <a:lumMod val="50000"/>
                  </a:schemeClr>
                </a:solidFill>
                <a:latin typeface="Calibri" panose="020F0502020204030204" pitchFamily="34" charset="0"/>
              </a:rPr>
              <a:t>Community Connections: An EDC-4 Initiative </a:t>
            </a:r>
            <a:endParaRPr lang="en-US" sz="3200" b="1" dirty="0">
              <a:solidFill>
                <a:schemeClr val="accent1">
                  <a:lumMod val="50000"/>
                </a:schemeClr>
              </a:solidFill>
              <a:latin typeface="Calibri" panose="020F0502020204030204" pitchFamily="34"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5250" y="5227093"/>
            <a:ext cx="2255898" cy="1502718"/>
          </a:xfrm>
          <a:prstGeom prst="rect">
            <a:avLst/>
          </a:prstGeom>
        </p:spPr>
      </p:pic>
      <p:pic>
        <p:nvPicPr>
          <p:cNvPr id="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5227092"/>
            <a:ext cx="2286000" cy="1502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0625"/>
          <a:stretch/>
        </p:blipFill>
        <p:spPr bwMode="auto">
          <a:xfrm>
            <a:off x="6161148" y="5227090"/>
            <a:ext cx="2200991" cy="1502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660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3989" y="1143000"/>
            <a:ext cx="8229599" cy="584006"/>
          </a:xfrm>
        </p:spPr>
        <p:txBody>
          <a:bodyPr/>
          <a:lstStyle/>
          <a:p>
            <a:r>
              <a:rPr lang="en-US" sz="2800" dirty="0" smtClean="0">
                <a:latin typeface="+mn-lt"/>
              </a:rPr>
              <a:t>Benefits</a:t>
            </a:r>
            <a:endParaRPr lang="en-US" sz="2800" dirty="0">
              <a:latin typeface="+mn-lt"/>
            </a:endParaRPr>
          </a:p>
        </p:txBody>
      </p:sp>
      <p:sp>
        <p:nvSpPr>
          <p:cNvPr id="3" name="Content Placeholder 2"/>
          <p:cNvSpPr>
            <a:spLocks noGrp="1"/>
          </p:cNvSpPr>
          <p:nvPr>
            <p:ph idx="1"/>
          </p:nvPr>
        </p:nvSpPr>
        <p:spPr>
          <a:xfrm>
            <a:off x="350520" y="1600200"/>
            <a:ext cx="9483706" cy="1676400"/>
          </a:xfrm>
        </p:spPr>
        <p:txBody>
          <a:bodyPr>
            <a:normAutofit/>
          </a:bodyPr>
          <a:lstStyle/>
          <a:p>
            <a:pPr lvl="1"/>
            <a:r>
              <a:rPr lang="en-US" dirty="0" smtClean="0"/>
              <a:t>Context-sensitive design </a:t>
            </a:r>
            <a:r>
              <a:rPr lang="en-US" dirty="0"/>
              <a:t>rather than a one-size-fits-all </a:t>
            </a:r>
            <a:r>
              <a:rPr lang="en-US" dirty="0" smtClean="0"/>
              <a:t>solution</a:t>
            </a:r>
            <a:endParaRPr lang="en-US" sz="2000" dirty="0" smtClean="0"/>
          </a:p>
          <a:p>
            <a:pPr lvl="1"/>
            <a:r>
              <a:rPr lang="en-US" sz="2000" dirty="0" smtClean="0"/>
              <a:t>Improved walkability, bicycle safety, and access to essential services</a:t>
            </a:r>
          </a:p>
          <a:p>
            <a:pPr lvl="1"/>
            <a:r>
              <a:rPr lang="en-US" sz="2000" dirty="0" smtClean="0"/>
              <a:t>Residents able to pursue economic opportunities due to increased mobility</a:t>
            </a:r>
            <a:endParaRPr lang="en-US" sz="2000" dirty="0"/>
          </a:p>
          <a:p>
            <a:pPr marL="411480" lvl="1" indent="0">
              <a:buNone/>
            </a:pPr>
            <a:endParaRPr lang="en-US" sz="2200" dirty="0" smtClean="0"/>
          </a:p>
          <a:p>
            <a:endParaRPr lang="en-US" dirty="0"/>
          </a:p>
        </p:txBody>
      </p:sp>
      <p:sp>
        <p:nvSpPr>
          <p:cNvPr id="7" name="Title 1"/>
          <p:cNvSpPr txBox="1">
            <a:spLocks/>
          </p:cNvSpPr>
          <p:nvPr/>
        </p:nvSpPr>
        <p:spPr>
          <a:xfrm>
            <a:off x="209550" y="2298797"/>
            <a:ext cx="8229599" cy="5840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endParaRPr lang="en-US" dirty="0"/>
          </a:p>
        </p:txBody>
      </p:sp>
      <p:sp>
        <p:nvSpPr>
          <p:cNvPr id="8" name="Rectangle 7"/>
          <p:cNvSpPr/>
          <p:nvPr/>
        </p:nvSpPr>
        <p:spPr>
          <a:xfrm>
            <a:off x="552449" y="6251680"/>
            <a:ext cx="7886700" cy="400110"/>
          </a:xfrm>
          <a:prstGeom prst="rect">
            <a:avLst/>
          </a:prstGeom>
        </p:spPr>
        <p:txBody>
          <a:bodyPr wrap="square">
            <a:spAutoFit/>
          </a:bodyPr>
          <a:lstStyle/>
          <a:p>
            <a:r>
              <a:rPr lang="en-US" sz="2000" dirty="0">
                <a:hlinkClick r:id="rId3"/>
              </a:rPr>
              <a:t>https://www.fhwa.dot.gov/innovation/everydaycounts/edc_4</a:t>
            </a:r>
            <a:r>
              <a:rPr lang="en-US" sz="2000" dirty="0" smtClean="0">
                <a:hlinkClick r:id="rId3"/>
              </a:rPr>
              <a:t>/</a:t>
            </a:r>
            <a:r>
              <a:rPr lang="en-US" sz="2000" dirty="0" smtClean="0"/>
              <a:t> </a:t>
            </a:r>
            <a:endParaRPr lang="en-US" sz="2000" dirty="0"/>
          </a:p>
        </p:txBody>
      </p:sp>
      <p:sp>
        <p:nvSpPr>
          <p:cNvPr id="9" name="TextBox 8"/>
          <p:cNvSpPr txBox="1"/>
          <p:nvPr/>
        </p:nvSpPr>
        <p:spPr>
          <a:xfrm>
            <a:off x="381000" y="2696861"/>
            <a:ext cx="8610600" cy="3754874"/>
          </a:xfrm>
          <a:prstGeom prst="rect">
            <a:avLst/>
          </a:prstGeom>
          <a:noFill/>
        </p:spPr>
        <p:txBody>
          <a:bodyPr wrap="square" rtlCol="0">
            <a:spAutoFit/>
          </a:bodyPr>
          <a:lstStyle/>
          <a:p>
            <a:r>
              <a:rPr lang="en-US" sz="2800" spc="-100" dirty="0" smtClean="0">
                <a:solidFill>
                  <a:srgbClr val="1F497D"/>
                </a:solidFill>
                <a:ea typeface="+mj-ea"/>
                <a:cs typeface="+mj-cs"/>
              </a:rPr>
              <a:t>Next Steps </a:t>
            </a:r>
            <a:endParaRPr lang="en-US" sz="2800" spc="-100" dirty="0" smtClean="0">
              <a:solidFill>
                <a:srgbClr val="1F497D"/>
              </a:solidFill>
              <a:latin typeface="Cambria"/>
              <a:ea typeface="+mj-ea"/>
              <a:cs typeface="+mj-cs"/>
            </a:endParaRPr>
          </a:p>
          <a:p>
            <a:pPr marL="640080" lvl="1" indent="-228600">
              <a:spcBef>
                <a:spcPct val="20000"/>
              </a:spcBef>
              <a:buClr>
                <a:srgbClr val="C0504D"/>
              </a:buClr>
              <a:buFont typeface="Arial" pitchFamily="34" charset="0"/>
              <a:buChar char="•"/>
            </a:pPr>
            <a:r>
              <a:rPr lang="en-US" sz="2000" dirty="0" smtClean="0"/>
              <a:t>Webinars</a:t>
            </a:r>
          </a:p>
          <a:p>
            <a:pPr marL="868680" lvl="2">
              <a:spcBef>
                <a:spcPct val="20000"/>
              </a:spcBef>
              <a:buClr>
                <a:srgbClr val="C0504D"/>
              </a:buClr>
            </a:pPr>
            <a:r>
              <a:rPr lang="en-US" sz="2000" dirty="0" smtClean="0"/>
              <a:t>September </a:t>
            </a:r>
            <a:r>
              <a:rPr lang="en-US" sz="2000" dirty="0" smtClean="0"/>
              <a:t>8, 1pm – 2:30pm (EST)</a:t>
            </a:r>
          </a:p>
          <a:p>
            <a:pPr marL="868680" lvl="2">
              <a:spcBef>
                <a:spcPct val="20000"/>
              </a:spcBef>
              <a:buClr>
                <a:srgbClr val="C0504D"/>
              </a:buClr>
            </a:pPr>
            <a:r>
              <a:rPr lang="en-US" sz="2000" dirty="0" smtClean="0"/>
              <a:t>September 22, </a:t>
            </a:r>
            <a:r>
              <a:rPr lang="en-US" sz="2000" dirty="0"/>
              <a:t>1pm – 2:30pm </a:t>
            </a:r>
            <a:r>
              <a:rPr lang="en-US" sz="2000" dirty="0" smtClean="0"/>
              <a:t>(EST)</a:t>
            </a:r>
          </a:p>
          <a:p>
            <a:pPr marL="640080" lvl="1" indent="-228600">
              <a:spcBef>
                <a:spcPct val="20000"/>
              </a:spcBef>
              <a:buClr>
                <a:srgbClr val="C0504D"/>
              </a:buClr>
              <a:buFont typeface="Arial" pitchFamily="34" charset="0"/>
              <a:buChar char="•"/>
            </a:pPr>
            <a:r>
              <a:rPr lang="en-US" sz="2000" dirty="0" smtClean="0"/>
              <a:t>Regional Summits</a:t>
            </a:r>
          </a:p>
          <a:p>
            <a:pPr marL="868680" lvl="2">
              <a:spcBef>
                <a:spcPct val="20000"/>
              </a:spcBef>
              <a:buClr>
                <a:srgbClr val="C0504D"/>
              </a:buClr>
            </a:pPr>
            <a:r>
              <a:rPr lang="en-US" sz="2000" dirty="0" smtClean="0"/>
              <a:t>Baltimore </a:t>
            </a:r>
            <a:r>
              <a:rPr lang="en-US" sz="2000" dirty="0"/>
              <a:t>–</a:t>
            </a:r>
            <a:r>
              <a:rPr lang="en-US" sz="2000" dirty="0" smtClean="0"/>
              <a:t> Oct 18-19; Minneapolis/St. Paul </a:t>
            </a:r>
            <a:r>
              <a:rPr lang="en-US" sz="2000" dirty="0"/>
              <a:t>–</a:t>
            </a:r>
            <a:r>
              <a:rPr lang="en-US" sz="2000" dirty="0" smtClean="0"/>
              <a:t> Oct 25-26;  </a:t>
            </a:r>
          </a:p>
          <a:p>
            <a:pPr marL="868680" lvl="2">
              <a:spcBef>
                <a:spcPct val="20000"/>
              </a:spcBef>
              <a:buClr>
                <a:srgbClr val="C0504D"/>
              </a:buClr>
            </a:pPr>
            <a:r>
              <a:rPr lang="en-US" sz="2000" dirty="0" smtClean="0"/>
              <a:t>Albany – Nov 2-3; Portland – Nov 29-30; Sacramento – Dec 1-2;</a:t>
            </a:r>
          </a:p>
          <a:p>
            <a:pPr marL="868680" lvl="2">
              <a:spcBef>
                <a:spcPct val="20000"/>
              </a:spcBef>
              <a:buClr>
                <a:srgbClr val="C0504D"/>
              </a:buClr>
            </a:pPr>
            <a:r>
              <a:rPr lang="en-US" sz="2000" dirty="0" smtClean="0"/>
              <a:t>Austin – Dec 6-7; Orlando – Dec 14 -15</a:t>
            </a:r>
          </a:p>
          <a:p>
            <a:pPr marL="640080" lvl="1" indent="-228600">
              <a:spcBef>
                <a:spcPct val="20000"/>
              </a:spcBef>
              <a:buClr>
                <a:srgbClr val="C0504D"/>
              </a:buClr>
              <a:buFont typeface="Arial" pitchFamily="34" charset="0"/>
              <a:buChar char="•"/>
            </a:pPr>
            <a:r>
              <a:rPr lang="en-US" sz="2000" dirty="0" smtClean="0"/>
              <a:t>Implementation Plan</a:t>
            </a:r>
            <a:endParaRPr lang="en-US" sz="2200" dirty="0">
              <a:solidFill>
                <a:prstClr val="black"/>
              </a:solidFill>
            </a:endParaRPr>
          </a:p>
          <a:p>
            <a:endParaRPr lang="en-US" dirty="0"/>
          </a:p>
        </p:txBody>
      </p:sp>
      <p:sp>
        <p:nvSpPr>
          <p:cNvPr id="10" name="Title 1"/>
          <p:cNvSpPr txBox="1">
            <a:spLocks/>
          </p:cNvSpPr>
          <p:nvPr/>
        </p:nvSpPr>
        <p:spPr>
          <a:xfrm>
            <a:off x="381000" y="152400"/>
            <a:ext cx="7620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solidFill>
                  <a:schemeClr val="accent1">
                    <a:lumMod val="50000"/>
                  </a:schemeClr>
                </a:solidFill>
                <a:latin typeface="Calibri" panose="020F0502020204030204" pitchFamily="34" charset="0"/>
              </a:rPr>
              <a:t>Community Connections: An EDC-4 Initiative </a:t>
            </a:r>
            <a:endParaRPr lang="en-US" sz="3200" b="1" dirty="0">
              <a:solidFill>
                <a:schemeClr val="accent1">
                  <a:lumMod val="50000"/>
                </a:schemeClr>
              </a:solidFill>
              <a:latin typeface="Calibri" panose="020F0502020204030204" pitchFamily="34" charset="0"/>
            </a:endParaRPr>
          </a:p>
        </p:txBody>
      </p:sp>
    </p:spTree>
    <p:extLst>
      <p:ext uri="{BB962C8B-B14F-4D97-AF65-F5344CB8AC3E}">
        <p14:creationId xmlns:p14="http://schemas.microsoft.com/office/powerpoint/2010/main" val="2882252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86601" y="238845"/>
            <a:ext cx="8778240" cy="646331"/>
          </a:xfrm>
          <a:prstGeom prst="rect">
            <a:avLst/>
          </a:prstGeom>
        </p:spPr>
        <p:txBody>
          <a:bodyPr wrap="square">
            <a:spAutoFit/>
          </a:bodyPr>
          <a:lstStyle/>
          <a:p>
            <a:pPr algn="ctr"/>
            <a:r>
              <a:rPr lang="en-US" dirty="0" smtClean="0">
                <a:solidFill>
                  <a:schemeClr val="accent1">
                    <a:lumMod val="50000"/>
                  </a:schemeClr>
                </a:solidFill>
                <a:latin typeface="Calibri" panose="020F0502020204030204" pitchFamily="34" charset="0"/>
              </a:rPr>
              <a:t>Pedestrian </a:t>
            </a:r>
            <a:r>
              <a:rPr lang="en-US" dirty="0">
                <a:solidFill>
                  <a:schemeClr val="accent1">
                    <a:lumMod val="50000"/>
                  </a:schemeClr>
                </a:solidFill>
                <a:latin typeface="Calibri" panose="020F0502020204030204" pitchFamily="34" charset="0"/>
              </a:rPr>
              <a:t>Improvements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305"/>
            <a:ext cx="8458200" cy="524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7390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620000" cy="1143000"/>
          </a:xfrm>
        </p:spPr>
        <p:txBody>
          <a:bodyPr/>
          <a:lstStyle/>
          <a:p>
            <a:pPr algn="ctr"/>
            <a:r>
              <a:rPr lang="en-US" sz="4000" b="1" dirty="0" smtClean="0">
                <a:solidFill>
                  <a:schemeClr val="accent1">
                    <a:lumMod val="50000"/>
                  </a:schemeClr>
                </a:solidFill>
                <a:latin typeface="Calibri" panose="020F0502020204030204" pitchFamily="34" charset="0"/>
              </a:rPr>
              <a:t>Livability Resources</a:t>
            </a:r>
            <a:endParaRPr lang="en-US" sz="4000" b="1" dirty="0">
              <a:solidFill>
                <a:schemeClr val="accent1">
                  <a:lumMod val="50000"/>
                </a:schemeClr>
              </a:solidFill>
              <a:latin typeface="Calibri" panose="020F0502020204030204" pitchFamily="34" charset="0"/>
            </a:endParaRPr>
          </a:p>
        </p:txBody>
      </p:sp>
      <p:sp>
        <p:nvSpPr>
          <p:cNvPr id="6" name="Rectangle 5"/>
          <p:cNvSpPr/>
          <p:nvPr/>
        </p:nvSpPr>
        <p:spPr>
          <a:xfrm>
            <a:off x="381000" y="966651"/>
            <a:ext cx="4648200" cy="5693866"/>
          </a:xfrm>
          <a:prstGeom prst="rect">
            <a:avLst/>
          </a:prstGeom>
        </p:spPr>
        <p:txBody>
          <a:bodyPr wrap="square">
            <a:spAutoFit/>
          </a:bodyPr>
          <a:lstStyle/>
          <a:p>
            <a:r>
              <a:rPr lang="en-US" sz="2000" b="1" dirty="0" smtClean="0">
                <a:latin typeface="Calibri" pitchFamily="34" charset="0"/>
              </a:rPr>
              <a:t>Recent Publications</a:t>
            </a:r>
          </a:p>
          <a:p>
            <a:pPr marL="285750" indent="-285750">
              <a:buFont typeface="Arial" panose="020B0604020202020204" pitchFamily="34" charset="0"/>
              <a:buChar char="•"/>
            </a:pPr>
            <a:r>
              <a:rPr lang="en-US" sz="2000" dirty="0" smtClean="0">
                <a:latin typeface="Calibri" pitchFamily="34" charset="0"/>
              </a:rPr>
              <a:t>Livability in Transportation Guidebook</a:t>
            </a:r>
          </a:p>
          <a:p>
            <a:pPr marL="285750" indent="-285750">
              <a:buFont typeface="Arial" panose="020B0604020202020204" pitchFamily="34" charset="0"/>
              <a:buChar char="•"/>
            </a:pPr>
            <a:r>
              <a:rPr lang="en-US" sz="2000" dirty="0" smtClean="0">
                <a:latin typeface="Calibri" pitchFamily="34" charset="0"/>
              </a:rPr>
              <a:t>The Role of FHWA Programs in Livability </a:t>
            </a:r>
          </a:p>
          <a:p>
            <a:pPr marL="285750" indent="-285750">
              <a:buFont typeface="Arial" panose="020B0604020202020204" pitchFamily="34" charset="0"/>
              <a:buChar char="•"/>
            </a:pPr>
            <a:r>
              <a:rPr lang="en-US" sz="2000" dirty="0" smtClean="0">
                <a:latin typeface="Calibri" pitchFamily="34" charset="0"/>
              </a:rPr>
              <a:t>Creating Livable Communities</a:t>
            </a:r>
          </a:p>
          <a:p>
            <a:pPr marL="285750" indent="-285750">
              <a:buFont typeface="Arial" panose="020B0604020202020204" pitchFamily="34" charset="0"/>
              <a:buChar char="•"/>
            </a:pPr>
            <a:r>
              <a:rPr lang="en-US" sz="2000" dirty="0" smtClean="0">
                <a:latin typeface="Calibri" pitchFamily="34" charset="0"/>
              </a:rPr>
              <a:t>Livability in the US and Sweden Summary Report</a:t>
            </a:r>
          </a:p>
          <a:p>
            <a:pPr marL="285750" indent="-285750">
              <a:buFont typeface="Arial" panose="020B0604020202020204" pitchFamily="34" charset="0"/>
              <a:buChar char="•"/>
            </a:pPr>
            <a:r>
              <a:rPr lang="en-US" sz="2000" dirty="0" smtClean="0">
                <a:latin typeface="Calibri" pitchFamily="34" charset="0"/>
              </a:rPr>
              <a:t>Regional Livability Workshop Summaries</a:t>
            </a:r>
          </a:p>
          <a:p>
            <a:pPr marL="285750" indent="-285750">
              <a:buFont typeface="Arial" panose="020B0604020202020204" pitchFamily="34" charset="0"/>
              <a:buChar char="•"/>
            </a:pPr>
            <a:r>
              <a:rPr lang="en-US" sz="2000" dirty="0" smtClean="0">
                <a:latin typeface="Calibri" pitchFamily="34" charset="0"/>
              </a:rPr>
              <a:t>Context Sensitive Solutions (CSS) Brochure</a:t>
            </a:r>
          </a:p>
          <a:p>
            <a:endParaRPr lang="en-US" sz="2000" dirty="0">
              <a:latin typeface="Calibri" pitchFamily="34" charset="0"/>
            </a:endParaRPr>
          </a:p>
          <a:p>
            <a:r>
              <a:rPr lang="en-US" sz="2000" b="1" dirty="0"/>
              <a:t>Coming Soon</a:t>
            </a:r>
            <a:r>
              <a:rPr lang="en-US" sz="2000" b="1" dirty="0" smtClean="0"/>
              <a:t>!</a:t>
            </a:r>
          </a:p>
          <a:p>
            <a:pPr marL="285750" indent="-285750">
              <a:buFont typeface="Arial" panose="020B0604020202020204" pitchFamily="34" charset="0"/>
              <a:buChar char="•"/>
            </a:pPr>
            <a:r>
              <a:rPr lang="en-US" sz="2000" dirty="0" smtClean="0"/>
              <a:t>Community Impact Assessment Guidebook Update</a:t>
            </a:r>
          </a:p>
          <a:p>
            <a:pPr marL="285750" indent="-285750">
              <a:buFont typeface="Arial" panose="020B0604020202020204" pitchFamily="34" charset="0"/>
              <a:buChar char="•"/>
            </a:pPr>
            <a:r>
              <a:rPr lang="en-US" sz="2000" dirty="0" smtClean="0"/>
              <a:t>CSS </a:t>
            </a:r>
            <a:r>
              <a:rPr lang="en-US" sz="2000" dirty="0" smtClean="0"/>
              <a:t>Targeted Technical Assistance Summary Reports</a:t>
            </a:r>
            <a:endParaRPr lang="en-US" sz="2000" dirty="0"/>
          </a:p>
          <a:p>
            <a:endParaRPr lang="en-US" dirty="0" smtClean="0">
              <a:latin typeface="Calibri" pitchFamily="34" charset="0"/>
            </a:endParaRPr>
          </a:p>
          <a:p>
            <a:endParaRPr lang="en-US" dirty="0">
              <a:latin typeface="Calibri" pitchFamily="34" charset="0"/>
            </a:endParaRPr>
          </a:p>
          <a:p>
            <a:pPr>
              <a:buFont typeface="Arial" charset="0"/>
              <a:buChar char="•"/>
            </a:pPr>
            <a:endParaRPr lang="en-US" sz="1000" dirty="0">
              <a:latin typeface="Calibri" pitchFamily="34" charset="0"/>
            </a:endParaRPr>
          </a:p>
          <a:p>
            <a:endParaRPr lang="en-US" dirty="0">
              <a:latin typeface="Calibri" pitchFamily="34" charset="0"/>
            </a:endParaRPr>
          </a:p>
        </p:txBody>
      </p:sp>
      <p:pic>
        <p:nvPicPr>
          <p:cNvPr id="7" name="Picture 2"/>
          <p:cNvPicPr>
            <a:picLocks noGrp="1" noChangeAspect="1" noChangeArrowheads="1"/>
          </p:cNvPicPr>
          <p:nvPr>
            <p:ph idx="1"/>
          </p:nvPr>
        </p:nvPicPr>
        <p:blipFill>
          <a:blip r:embed="rId3" cstate="screen"/>
          <a:stretch>
            <a:fillRect/>
          </a:stretch>
        </p:blipFill>
        <p:spPr>
          <a:xfrm>
            <a:off x="5410200" y="1143000"/>
            <a:ext cx="3391838" cy="4389437"/>
          </a:xfrm>
        </p:spPr>
      </p:pic>
      <p:sp>
        <p:nvSpPr>
          <p:cNvPr id="8" name="TextBox 7"/>
          <p:cNvSpPr txBox="1"/>
          <p:nvPr/>
        </p:nvSpPr>
        <p:spPr>
          <a:xfrm>
            <a:off x="5486400" y="5486400"/>
            <a:ext cx="3352800" cy="584775"/>
          </a:xfrm>
          <a:prstGeom prst="rect">
            <a:avLst/>
          </a:prstGeom>
          <a:noFill/>
        </p:spPr>
        <p:txBody>
          <a:bodyPr wrap="square" rtlCol="0">
            <a:spAutoFit/>
          </a:bodyPr>
          <a:lstStyle/>
          <a:p>
            <a:pPr lvl="0"/>
            <a:r>
              <a:rPr lang="en-US" sz="1600" b="1" dirty="0"/>
              <a:t>For More Information:</a:t>
            </a:r>
          </a:p>
          <a:p>
            <a:pPr lvl="0"/>
            <a:r>
              <a:rPr lang="en-US" sz="1600" b="1" dirty="0" smtClean="0">
                <a:hlinkClick r:id="rId4"/>
              </a:rPr>
              <a:t>www.fhwa.dot.gov/livability</a:t>
            </a:r>
            <a:r>
              <a:rPr lang="en-US" sz="1600" b="1" dirty="0" smtClean="0"/>
              <a:t> </a:t>
            </a:r>
            <a:endParaRPr lang="en-US" sz="1600" b="1" dirty="0"/>
          </a:p>
        </p:txBody>
      </p:sp>
    </p:spTree>
    <p:extLst>
      <p:ext uri="{BB962C8B-B14F-4D97-AF65-F5344CB8AC3E}">
        <p14:creationId xmlns:p14="http://schemas.microsoft.com/office/powerpoint/2010/main" val="27660382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52400" y="1136469"/>
            <a:ext cx="8610600" cy="5205008"/>
          </a:xfrm>
        </p:spPr>
        <p:txBody>
          <a:bodyPr>
            <a:normAutofit fontScale="47500" lnSpcReduction="20000"/>
          </a:bodyPr>
          <a:lstStyle/>
          <a:p>
            <a:pPr marL="114300" indent="0">
              <a:buNone/>
            </a:pPr>
            <a:r>
              <a:rPr lang="en-US" sz="3600" b="1" dirty="0" smtClean="0"/>
              <a:t>Recently Completed</a:t>
            </a:r>
          </a:p>
          <a:p>
            <a:pPr>
              <a:buClr>
                <a:schemeClr val="tx1"/>
              </a:buClr>
            </a:pPr>
            <a:r>
              <a:rPr lang="en-US" sz="3600" b="1" dirty="0" smtClean="0"/>
              <a:t>Pursuing </a:t>
            </a:r>
            <a:r>
              <a:rPr lang="en-US" sz="3600" b="1" dirty="0"/>
              <a:t>Equity in Pedestrian and Bicycle </a:t>
            </a:r>
            <a:r>
              <a:rPr lang="en-US" sz="3600" b="1" dirty="0" smtClean="0"/>
              <a:t>Planning</a:t>
            </a:r>
          </a:p>
          <a:p>
            <a:pPr>
              <a:buClr>
                <a:schemeClr val="tx1"/>
              </a:buClr>
            </a:pPr>
            <a:r>
              <a:rPr lang="en-US" sz="3600" b="1" dirty="0"/>
              <a:t>PlanWorks: Bicycle and Pedestrians</a:t>
            </a:r>
          </a:p>
          <a:p>
            <a:pPr>
              <a:buClr>
                <a:schemeClr val="tx1"/>
              </a:buClr>
            </a:pPr>
            <a:r>
              <a:rPr lang="en-US" sz="3600" dirty="0" smtClean="0"/>
              <a:t>Transportation </a:t>
            </a:r>
            <a:r>
              <a:rPr lang="en-US" sz="3600" dirty="0"/>
              <a:t>Alternatives Program Performance Management </a:t>
            </a:r>
            <a:r>
              <a:rPr lang="en-US" sz="3600" dirty="0" smtClean="0"/>
              <a:t>Guidebook</a:t>
            </a:r>
            <a:endParaRPr lang="en-US" sz="3600" dirty="0"/>
          </a:p>
          <a:p>
            <a:pPr>
              <a:buClr>
                <a:schemeClr val="tx1"/>
              </a:buClr>
              <a:defRPr/>
            </a:pPr>
            <a:r>
              <a:rPr lang="en-US" sz="3600" dirty="0"/>
              <a:t>Guidebook for Developing Pedestrian and Bicycle Performance Measures</a:t>
            </a:r>
          </a:p>
          <a:p>
            <a:pPr>
              <a:buClr>
                <a:schemeClr val="tx1"/>
              </a:buClr>
              <a:defRPr/>
            </a:pPr>
            <a:r>
              <a:rPr lang="en-US" sz="3600" dirty="0" smtClean="0"/>
              <a:t>Bike </a:t>
            </a:r>
            <a:r>
              <a:rPr lang="en-US" sz="3600" dirty="0"/>
              <a:t>Network Mapping Idea Book</a:t>
            </a:r>
          </a:p>
          <a:p>
            <a:pPr>
              <a:buClr>
                <a:schemeClr val="tx1"/>
              </a:buClr>
              <a:defRPr/>
            </a:pPr>
            <a:r>
              <a:rPr lang="en-US" sz="3600" dirty="0"/>
              <a:t>Incorporating On-Road Bicycle Networks into Resurfacing Projects</a:t>
            </a:r>
          </a:p>
          <a:p>
            <a:pPr>
              <a:buClr>
                <a:schemeClr val="tx1"/>
              </a:buClr>
              <a:defRPr/>
            </a:pPr>
            <a:r>
              <a:rPr lang="en-US" sz="3600" dirty="0"/>
              <a:t>Separated Bike Lane Planning and Design Guide</a:t>
            </a:r>
          </a:p>
          <a:p>
            <a:pPr>
              <a:buClr>
                <a:schemeClr val="tx1"/>
              </a:buClr>
              <a:defRPr/>
            </a:pPr>
            <a:r>
              <a:rPr lang="en-US" sz="3600" dirty="0"/>
              <a:t>Case Studies in Delivering Safe, Comfortable and Connected Pedestrian and Bicycle Networks</a:t>
            </a:r>
          </a:p>
          <a:p>
            <a:pPr>
              <a:buClr>
                <a:schemeClr val="tx1"/>
              </a:buClr>
              <a:defRPr/>
            </a:pPr>
            <a:r>
              <a:rPr lang="en-US" sz="3600" dirty="0"/>
              <a:t>Bicycle Network Planning &amp; Facility Design Approaches in the Netherlands and the United </a:t>
            </a:r>
            <a:r>
              <a:rPr lang="en-US" sz="3600" dirty="0" smtClean="0"/>
              <a:t>States</a:t>
            </a:r>
          </a:p>
          <a:p>
            <a:pPr>
              <a:buClr>
                <a:schemeClr val="tx1"/>
              </a:buClr>
              <a:defRPr/>
            </a:pPr>
            <a:r>
              <a:rPr lang="en-US" sz="3600" dirty="0" smtClean="0"/>
              <a:t>Road Diet Informational Guide</a:t>
            </a:r>
          </a:p>
          <a:p>
            <a:pPr>
              <a:buClr>
                <a:schemeClr val="tx1"/>
              </a:buClr>
              <a:defRPr/>
            </a:pPr>
            <a:r>
              <a:rPr lang="en-US" sz="3600" dirty="0" smtClean="0"/>
              <a:t>Pedestrian and Bicyclists Road Safety Assessments Summary Report </a:t>
            </a:r>
          </a:p>
          <a:p>
            <a:pPr>
              <a:buClr>
                <a:schemeClr val="tx1"/>
              </a:buClr>
              <a:defRPr/>
            </a:pPr>
            <a:r>
              <a:rPr lang="en-US" sz="3600" dirty="0"/>
              <a:t>Achieving Multimodal Networks: Applying Design Flexibility and Reducing </a:t>
            </a:r>
            <a:r>
              <a:rPr lang="en-US" sz="3600" dirty="0" smtClean="0"/>
              <a:t>Conflicts</a:t>
            </a:r>
          </a:p>
          <a:p>
            <a:pPr marL="114300" indent="0">
              <a:buClr>
                <a:schemeClr val="tx1"/>
              </a:buClr>
              <a:buNone/>
              <a:defRPr/>
            </a:pPr>
            <a:endParaRPr lang="en-US" sz="3600" dirty="0"/>
          </a:p>
          <a:p>
            <a:pPr marL="114300" indent="0">
              <a:buNone/>
              <a:defRPr/>
            </a:pPr>
            <a:r>
              <a:rPr lang="en-US" sz="3600" b="1" dirty="0"/>
              <a:t>Coming Soon!</a:t>
            </a:r>
          </a:p>
          <a:p>
            <a:pPr>
              <a:buClr>
                <a:schemeClr val="tx1"/>
              </a:buClr>
              <a:defRPr/>
            </a:pPr>
            <a:r>
              <a:rPr lang="en-US" sz="3600" dirty="0" smtClean="0"/>
              <a:t>Strategic </a:t>
            </a:r>
            <a:r>
              <a:rPr lang="en-US" sz="3600" dirty="0"/>
              <a:t>Agenda for Pedestrian and Bicycle Transportation</a:t>
            </a:r>
          </a:p>
          <a:p>
            <a:pPr>
              <a:buClr>
                <a:schemeClr val="tx1"/>
              </a:buClr>
              <a:defRPr/>
            </a:pPr>
            <a:r>
              <a:rPr lang="en-US" sz="3600" dirty="0"/>
              <a:t>Small Town and Rural Multimodal Networks </a:t>
            </a:r>
            <a:r>
              <a:rPr lang="en-US" sz="3600" dirty="0" smtClean="0"/>
              <a:t>Guide</a:t>
            </a:r>
          </a:p>
          <a:p>
            <a:pPr>
              <a:buClr>
                <a:schemeClr val="tx1"/>
              </a:buClr>
              <a:defRPr/>
            </a:pPr>
            <a:r>
              <a:rPr lang="en-US" sz="3600" dirty="0"/>
              <a:t>Guide to Performance Management: The Why and How of Measuring Access to Opportunity</a:t>
            </a:r>
          </a:p>
          <a:p>
            <a:pPr marL="114300" indent="0">
              <a:buClr>
                <a:schemeClr val="tx1"/>
              </a:buClr>
              <a:buNone/>
              <a:defRPr/>
            </a:pPr>
            <a:endParaRPr lang="en-US" dirty="0" smtClean="0"/>
          </a:p>
          <a:p>
            <a:pPr marL="0" indent="0">
              <a:buNone/>
            </a:pPr>
            <a:endParaRPr lang="en-US" sz="2800" dirty="0"/>
          </a:p>
        </p:txBody>
      </p:sp>
      <p:sp>
        <p:nvSpPr>
          <p:cNvPr id="3" name="Title 2"/>
          <p:cNvSpPr>
            <a:spLocks noGrp="1"/>
          </p:cNvSpPr>
          <p:nvPr>
            <p:ph type="title"/>
          </p:nvPr>
        </p:nvSpPr>
        <p:spPr>
          <a:xfrm>
            <a:off x="1752600" y="0"/>
            <a:ext cx="7620000" cy="1143000"/>
          </a:xfrm>
        </p:spPr>
        <p:txBody>
          <a:bodyPr/>
          <a:lstStyle/>
          <a:p>
            <a:r>
              <a:rPr lang="en-US" sz="4000" b="1" dirty="0" smtClean="0">
                <a:solidFill>
                  <a:schemeClr val="accent1">
                    <a:lumMod val="50000"/>
                  </a:schemeClr>
                </a:solidFill>
                <a:latin typeface="Calibri" panose="020F0502020204030204" pitchFamily="34" charset="0"/>
              </a:rPr>
              <a:t>Multimodal Resources  </a:t>
            </a:r>
            <a:endParaRPr lang="en-US" sz="4000" b="1" dirty="0">
              <a:solidFill>
                <a:schemeClr val="accent1">
                  <a:lumMod val="50000"/>
                </a:schemeClr>
              </a:solidFill>
              <a:latin typeface="Calibri" panose="020F0502020204030204" pitchFamily="34" charset="0"/>
            </a:endParaRPr>
          </a:p>
        </p:txBody>
      </p:sp>
      <p:sp>
        <p:nvSpPr>
          <p:cNvPr id="7" name="TextBox 6"/>
          <p:cNvSpPr txBox="1"/>
          <p:nvPr/>
        </p:nvSpPr>
        <p:spPr>
          <a:xfrm>
            <a:off x="609600" y="6341477"/>
            <a:ext cx="8229600" cy="369332"/>
          </a:xfrm>
          <a:prstGeom prst="rect">
            <a:avLst/>
          </a:prstGeom>
          <a:noFill/>
        </p:spPr>
        <p:txBody>
          <a:bodyPr wrap="square" rtlCol="0">
            <a:spAutoFit/>
          </a:bodyPr>
          <a:lstStyle/>
          <a:p>
            <a:pPr lvl="0"/>
            <a:r>
              <a:rPr lang="en-US" b="1" dirty="0"/>
              <a:t>For More Information</a:t>
            </a:r>
            <a:r>
              <a:rPr lang="en-US" b="1" dirty="0" smtClean="0"/>
              <a:t>:  </a:t>
            </a:r>
            <a:r>
              <a:rPr lang="en-US" b="1" dirty="0" smtClean="0">
                <a:hlinkClick r:id="rId3"/>
              </a:rPr>
              <a:t>www.fhwa.dot.gov/environment/bicycle_pedestrian</a:t>
            </a:r>
            <a:r>
              <a:rPr lang="en-US" b="1" dirty="0" smtClean="0"/>
              <a:t> </a:t>
            </a:r>
            <a:endParaRPr lang="en-US" b="1" dirty="0"/>
          </a:p>
        </p:txBody>
      </p:sp>
    </p:spTree>
    <p:extLst>
      <p:ext uri="{BB962C8B-B14F-4D97-AF65-F5344CB8AC3E}">
        <p14:creationId xmlns:p14="http://schemas.microsoft.com/office/powerpoint/2010/main" val="28399135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369"/>
            <a:ext cx="8823893" cy="1143000"/>
          </a:xfrm>
        </p:spPr>
        <p:txBody>
          <a:bodyPr>
            <a:normAutofit/>
          </a:bodyPr>
          <a:lstStyle/>
          <a:p>
            <a:pPr algn="ctr"/>
            <a:r>
              <a:rPr lang="en-US" dirty="0" smtClean="0">
                <a:solidFill>
                  <a:schemeClr val="accent1">
                    <a:lumMod val="50000"/>
                  </a:schemeClr>
                </a:solidFill>
                <a:latin typeface="Calibri" panose="020F0502020204030204" pitchFamily="34" charset="0"/>
              </a:rPr>
              <a:t>FHWA Title VI and EJ Activities  </a:t>
            </a:r>
            <a:endParaRPr lang="en-US" dirty="0">
              <a:solidFill>
                <a:schemeClr val="accent1">
                  <a:lumMod val="50000"/>
                </a:schemeClr>
              </a:solidFill>
              <a:latin typeface="Calibri" panose="020F0502020204030204" pitchFamily="34" charset="0"/>
            </a:endParaRPr>
          </a:p>
        </p:txBody>
      </p:sp>
      <p:sp>
        <p:nvSpPr>
          <p:cNvPr id="8" name="Content Placeholder 2"/>
          <p:cNvSpPr txBox="1">
            <a:spLocks/>
          </p:cNvSpPr>
          <p:nvPr/>
        </p:nvSpPr>
        <p:spPr>
          <a:xfrm>
            <a:off x="381000" y="1600200"/>
            <a:ext cx="4655457" cy="4876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6180"/>
              </a:buClr>
              <a:buFont typeface="Arial"/>
              <a:buChar char="•"/>
              <a:defRPr lang="en-US" sz="2800" kern="120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Clr>
                <a:srgbClr val="006180"/>
              </a:buClr>
              <a:buFont typeface="Arial"/>
              <a:buChar char="–"/>
              <a:defRPr sz="240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dirty="0">
              <a:solidFill>
                <a:prstClr val="black"/>
              </a:solidFill>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962400"/>
            <a:ext cx="6400800" cy="2262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52400" y="850640"/>
            <a:ext cx="4267200" cy="2339102"/>
          </a:xfrm>
          <a:prstGeom prst="rect">
            <a:avLst/>
          </a:prstGeom>
        </p:spPr>
        <p:txBody>
          <a:bodyPr wrap="square">
            <a:spAutoFit/>
          </a:bodyPr>
          <a:lstStyle/>
          <a:p>
            <a:r>
              <a:rPr lang="en-US" sz="2000" b="1" u="sng" dirty="0">
                <a:solidFill>
                  <a:prstClr val="black"/>
                </a:solidFill>
                <a:latin typeface="Corbel" panose="020B0503020204020204" pitchFamily="34" charset="0"/>
              </a:rPr>
              <a:t>Environmental Justice</a:t>
            </a:r>
            <a:r>
              <a:rPr lang="en-US" sz="2000" b="1" dirty="0">
                <a:solidFill>
                  <a:prstClr val="black"/>
                </a:solidFill>
                <a:latin typeface="Corbel" panose="020B0503020204020204" pitchFamily="34" charset="0"/>
              </a:rPr>
              <a:t>		</a:t>
            </a:r>
            <a:endParaRPr lang="en-US" sz="2000" b="1" u="sng" dirty="0">
              <a:solidFill>
                <a:prstClr val="black"/>
              </a:solidFill>
              <a:latin typeface="Corbel" panose="020B0503020204020204" pitchFamily="34" charset="0"/>
            </a:endParaRPr>
          </a:p>
          <a:p>
            <a:r>
              <a:rPr lang="en-US" dirty="0">
                <a:solidFill>
                  <a:prstClr val="black"/>
                </a:solidFill>
                <a:latin typeface="Corbel" panose="020B0503020204020204" pitchFamily="34" charset="0"/>
              </a:rPr>
              <a:t>DOT EJ Strategy Update		</a:t>
            </a:r>
            <a:endParaRPr lang="en-US" dirty="0" smtClean="0">
              <a:solidFill>
                <a:prstClr val="black"/>
              </a:solidFill>
              <a:latin typeface="Corbel" panose="020B0503020204020204" pitchFamily="34" charset="0"/>
            </a:endParaRPr>
          </a:p>
          <a:p>
            <a:r>
              <a:rPr lang="en-US" dirty="0" smtClean="0">
                <a:solidFill>
                  <a:prstClr val="black"/>
                </a:solidFill>
                <a:latin typeface="Corbel" panose="020B0503020204020204" pitchFamily="34" charset="0"/>
              </a:rPr>
              <a:t>EJ </a:t>
            </a:r>
            <a:r>
              <a:rPr lang="en-US" dirty="0">
                <a:solidFill>
                  <a:prstClr val="black"/>
                </a:solidFill>
                <a:latin typeface="Corbel" panose="020B0503020204020204" pitchFamily="34" charset="0"/>
              </a:rPr>
              <a:t>Order Updates 			</a:t>
            </a:r>
            <a:endParaRPr lang="en-US" dirty="0" smtClean="0">
              <a:solidFill>
                <a:prstClr val="black"/>
              </a:solidFill>
              <a:latin typeface="Corbel" panose="020B0503020204020204" pitchFamily="34" charset="0"/>
            </a:endParaRPr>
          </a:p>
          <a:p>
            <a:r>
              <a:rPr lang="en-US" dirty="0" smtClean="0">
                <a:solidFill>
                  <a:prstClr val="black"/>
                </a:solidFill>
                <a:latin typeface="Corbel" panose="020B0503020204020204" pitchFamily="34" charset="0"/>
              </a:rPr>
              <a:t>NHI </a:t>
            </a:r>
            <a:r>
              <a:rPr lang="en-US" dirty="0">
                <a:solidFill>
                  <a:prstClr val="black"/>
                </a:solidFill>
                <a:latin typeface="Corbel" panose="020B0503020204020204" pitchFamily="34" charset="0"/>
              </a:rPr>
              <a:t>EJ Course Updates </a:t>
            </a:r>
            <a:endParaRPr lang="en-US" dirty="0" smtClean="0">
              <a:solidFill>
                <a:prstClr val="black"/>
              </a:solidFill>
              <a:latin typeface="Corbel" panose="020B0503020204020204" pitchFamily="34" charset="0"/>
            </a:endParaRPr>
          </a:p>
          <a:p>
            <a:r>
              <a:rPr lang="en-US" dirty="0" smtClean="0">
                <a:solidFill>
                  <a:prstClr val="black"/>
                </a:solidFill>
                <a:latin typeface="Corbel" panose="020B0503020204020204" pitchFamily="34" charset="0"/>
              </a:rPr>
              <a:t>EJ </a:t>
            </a:r>
            <a:r>
              <a:rPr lang="en-US" dirty="0">
                <a:solidFill>
                  <a:prstClr val="black"/>
                </a:solidFill>
                <a:latin typeface="Corbel" panose="020B0503020204020204" pitchFamily="34" charset="0"/>
              </a:rPr>
              <a:t>FAQs </a:t>
            </a:r>
            <a:r>
              <a:rPr lang="en-US" dirty="0" smtClean="0">
                <a:solidFill>
                  <a:prstClr val="black"/>
                </a:solidFill>
                <a:latin typeface="Corbel" panose="020B0503020204020204" pitchFamily="34" charset="0"/>
              </a:rPr>
              <a:t>Updates</a:t>
            </a:r>
            <a:endParaRPr lang="en-US" dirty="0">
              <a:solidFill>
                <a:prstClr val="black"/>
              </a:solidFill>
              <a:latin typeface="Corbel" panose="020B0503020204020204" pitchFamily="34" charset="0"/>
            </a:endParaRPr>
          </a:p>
          <a:p>
            <a:r>
              <a:rPr lang="en-US" dirty="0">
                <a:solidFill>
                  <a:prstClr val="black"/>
                </a:solidFill>
                <a:latin typeface="Corbel" panose="020B0503020204020204" pitchFamily="34" charset="0"/>
              </a:rPr>
              <a:t>EJ Website Updates		</a:t>
            </a:r>
            <a:endParaRPr lang="en-US" dirty="0" smtClean="0">
              <a:solidFill>
                <a:prstClr val="black"/>
              </a:solidFill>
              <a:latin typeface="Corbel" panose="020B0503020204020204" pitchFamily="34" charset="0"/>
            </a:endParaRPr>
          </a:p>
          <a:p>
            <a:r>
              <a:rPr lang="en-US" dirty="0" smtClean="0">
                <a:solidFill>
                  <a:prstClr val="black"/>
                </a:solidFill>
                <a:latin typeface="Corbel" panose="020B0503020204020204" pitchFamily="34" charset="0"/>
              </a:rPr>
              <a:t>EJ </a:t>
            </a:r>
            <a:r>
              <a:rPr lang="en-US" dirty="0">
                <a:solidFill>
                  <a:prstClr val="black"/>
                </a:solidFill>
                <a:latin typeface="Corbel" panose="020B0503020204020204" pitchFamily="34" charset="0"/>
              </a:rPr>
              <a:t>Work Groups – Federal EJ IWG/</a:t>
            </a:r>
          </a:p>
          <a:p>
            <a:r>
              <a:rPr lang="en-US" dirty="0" smtClean="0">
                <a:solidFill>
                  <a:prstClr val="black"/>
                </a:solidFill>
                <a:latin typeface="Corbel" panose="020B0503020204020204" pitchFamily="34" charset="0"/>
              </a:rPr>
              <a:t>      DOT/FHWA </a:t>
            </a:r>
            <a:r>
              <a:rPr lang="en-US" dirty="0">
                <a:solidFill>
                  <a:prstClr val="black"/>
                </a:solidFill>
                <a:latin typeface="Corbel" panose="020B0503020204020204" pitchFamily="34" charset="0"/>
              </a:rPr>
              <a:t>EJ </a:t>
            </a:r>
            <a:r>
              <a:rPr lang="en-US" dirty="0" smtClean="0">
                <a:solidFill>
                  <a:prstClr val="black"/>
                </a:solidFill>
                <a:latin typeface="Corbel" panose="020B0503020204020204" pitchFamily="34" charset="0"/>
              </a:rPr>
              <a:t>Workgroup</a:t>
            </a:r>
            <a:endParaRPr lang="en-US" dirty="0">
              <a:solidFill>
                <a:prstClr val="black"/>
              </a:solidFill>
              <a:latin typeface="Corbel" panose="020B0503020204020204" pitchFamily="34" charset="0"/>
            </a:endParaRPr>
          </a:p>
        </p:txBody>
      </p:sp>
      <p:sp>
        <p:nvSpPr>
          <p:cNvPr id="9" name="Rectangle 8"/>
          <p:cNvSpPr/>
          <p:nvPr/>
        </p:nvSpPr>
        <p:spPr>
          <a:xfrm>
            <a:off x="4271865" y="838199"/>
            <a:ext cx="3352800" cy="2062103"/>
          </a:xfrm>
          <a:prstGeom prst="rect">
            <a:avLst/>
          </a:prstGeom>
        </p:spPr>
        <p:txBody>
          <a:bodyPr wrap="square">
            <a:spAutoFit/>
          </a:bodyPr>
          <a:lstStyle/>
          <a:p>
            <a:r>
              <a:rPr lang="en-US" sz="2000" b="1" u="sng" dirty="0" smtClean="0">
                <a:solidFill>
                  <a:prstClr val="black"/>
                </a:solidFill>
                <a:latin typeface="Corbel" panose="020B0503020204020204" pitchFamily="34" charset="0"/>
              </a:rPr>
              <a:t>Title </a:t>
            </a:r>
            <a:r>
              <a:rPr lang="en-US" sz="2000" b="1" u="sng" dirty="0">
                <a:solidFill>
                  <a:prstClr val="black"/>
                </a:solidFill>
                <a:latin typeface="Corbel" panose="020B0503020204020204" pitchFamily="34" charset="0"/>
              </a:rPr>
              <a:t>VI</a:t>
            </a:r>
          </a:p>
          <a:p>
            <a:r>
              <a:rPr lang="en-US" dirty="0" smtClean="0">
                <a:solidFill>
                  <a:prstClr val="black"/>
                </a:solidFill>
                <a:latin typeface="Corbel" panose="020B0503020204020204" pitchFamily="34" charset="0"/>
              </a:rPr>
              <a:t>Title </a:t>
            </a:r>
            <a:r>
              <a:rPr lang="en-US" dirty="0">
                <a:solidFill>
                  <a:prstClr val="black"/>
                </a:solidFill>
                <a:latin typeface="Corbel" panose="020B0503020204020204" pitchFamily="34" charset="0"/>
              </a:rPr>
              <a:t>VI Order Update</a:t>
            </a:r>
          </a:p>
          <a:p>
            <a:r>
              <a:rPr lang="en-US" dirty="0" smtClean="0">
                <a:solidFill>
                  <a:prstClr val="black"/>
                </a:solidFill>
                <a:latin typeface="Corbel" panose="020B0503020204020204" pitchFamily="34" charset="0"/>
              </a:rPr>
              <a:t>Title </a:t>
            </a:r>
            <a:r>
              <a:rPr lang="en-US" dirty="0">
                <a:solidFill>
                  <a:prstClr val="black"/>
                </a:solidFill>
                <a:latin typeface="Corbel" panose="020B0503020204020204" pitchFamily="34" charset="0"/>
              </a:rPr>
              <a:t>VI Taskforce		</a:t>
            </a:r>
          </a:p>
          <a:p>
            <a:r>
              <a:rPr lang="en-US" dirty="0" smtClean="0">
                <a:solidFill>
                  <a:prstClr val="black"/>
                </a:solidFill>
                <a:latin typeface="Corbel" panose="020B0503020204020204" pitchFamily="34" charset="0"/>
              </a:rPr>
              <a:t>Virtual </a:t>
            </a:r>
            <a:r>
              <a:rPr lang="en-US" dirty="0">
                <a:solidFill>
                  <a:prstClr val="black"/>
                </a:solidFill>
                <a:latin typeface="Corbel" panose="020B0503020204020204" pitchFamily="34" charset="0"/>
              </a:rPr>
              <a:t>Civil Rights Symposium</a:t>
            </a:r>
          </a:p>
          <a:p>
            <a:r>
              <a:rPr lang="en-US" dirty="0" smtClean="0">
                <a:solidFill>
                  <a:prstClr val="black"/>
                </a:solidFill>
                <a:latin typeface="Corbel" panose="020B0503020204020204" pitchFamily="34" charset="0"/>
              </a:rPr>
              <a:t>Technical </a:t>
            </a:r>
            <a:r>
              <a:rPr lang="en-US" dirty="0">
                <a:solidFill>
                  <a:prstClr val="black"/>
                </a:solidFill>
                <a:latin typeface="Corbel" panose="020B0503020204020204" pitchFamily="34" charset="0"/>
              </a:rPr>
              <a:t>Assistance/Guidance</a:t>
            </a:r>
          </a:p>
          <a:p>
            <a:r>
              <a:rPr lang="en-US" dirty="0" smtClean="0">
                <a:solidFill>
                  <a:prstClr val="black"/>
                </a:solidFill>
                <a:latin typeface="Corbel" panose="020B0503020204020204" pitchFamily="34" charset="0"/>
              </a:rPr>
              <a:t>Internal </a:t>
            </a:r>
            <a:r>
              <a:rPr lang="en-US" dirty="0">
                <a:solidFill>
                  <a:prstClr val="black"/>
                </a:solidFill>
                <a:latin typeface="Corbel" panose="020B0503020204020204" pitchFamily="34" charset="0"/>
              </a:rPr>
              <a:t>Programmatic Reviews</a:t>
            </a:r>
          </a:p>
          <a:p>
            <a:r>
              <a:rPr lang="en-US" dirty="0" smtClean="0">
                <a:solidFill>
                  <a:prstClr val="black"/>
                </a:solidFill>
                <a:latin typeface="Corbel" panose="020B0503020204020204" pitchFamily="34" charset="0"/>
              </a:rPr>
              <a:t>Desk </a:t>
            </a:r>
            <a:r>
              <a:rPr lang="en-US" dirty="0">
                <a:solidFill>
                  <a:prstClr val="black"/>
                </a:solidFill>
                <a:latin typeface="Corbel" panose="020B0503020204020204" pitchFamily="34" charset="0"/>
              </a:rPr>
              <a:t>Reference </a:t>
            </a:r>
            <a:r>
              <a:rPr lang="en-US" dirty="0" smtClean="0">
                <a:solidFill>
                  <a:prstClr val="black"/>
                </a:solidFill>
                <a:latin typeface="Corbel" panose="020B0503020204020204" pitchFamily="34" charset="0"/>
              </a:rPr>
              <a:t>Guide</a:t>
            </a:r>
            <a:endParaRPr lang="en-US" dirty="0">
              <a:solidFill>
                <a:prstClr val="black"/>
              </a:solidFill>
              <a:latin typeface="Corbel" panose="020B0503020204020204" pitchFamily="34" charset="0"/>
            </a:endParaRPr>
          </a:p>
        </p:txBody>
      </p:sp>
      <p:sp>
        <p:nvSpPr>
          <p:cNvPr id="10" name="Rectangle 9"/>
          <p:cNvSpPr/>
          <p:nvPr/>
        </p:nvSpPr>
        <p:spPr>
          <a:xfrm>
            <a:off x="4234543" y="2933579"/>
            <a:ext cx="5029200" cy="646331"/>
          </a:xfrm>
          <a:prstGeom prst="rect">
            <a:avLst/>
          </a:prstGeom>
        </p:spPr>
        <p:txBody>
          <a:bodyPr wrap="square">
            <a:spAutoFit/>
          </a:bodyPr>
          <a:lstStyle/>
          <a:p>
            <a:r>
              <a:rPr lang="en-US" sz="1200" dirty="0">
                <a:solidFill>
                  <a:prstClr val="black"/>
                </a:solidFill>
                <a:latin typeface="Corbel" panose="020B0503020204020204" pitchFamily="34" charset="0"/>
                <a:hlinkClick r:id="rId4"/>
              </a:rPr>
              <a:t>http://www.fhwa.dot.gov/environment/environmental_justice/equity</a:t>
            </a:r>
            <a:r>
              <a:rPr lang="en-US" sz="1200" dirty="0" smtClean="0">
                <a:solidFill>
                  <a:prstClr val="black"/>
                </a:solidFill>
                <a:latin typeface="Corbel" panose="020B0503020204020204" pitchFamily="34" charset="0"/>
                <a:hlinkClick r:id="rId4"/>
              </a:rPr>
              <a:t>/</a:t>
            </a:r>
            <a:endParaRPr lang="en-US" sz="1200" dirty="0" smtClean="0">
              <a:solidFill>
                <a:prstClr val="black"/>
              </a:solidFill>
              <a:latin typeface="Corbel" panose="020B0503020204020204" pitchFamily="34" charset="0"/>
            </a:endParaRPr>
          </a:p>
          <a:p>
            <a:endParaRPr lang="en-US" sz="1200" dirty="0" smtClean="0">
              <a:solidFill>
                <a:prstClr val="black"/>
              </a:solidFill>
              <a:latin typeface="Corbel" panose="020B0503020204020204" pitchFamily="34" charset="0"/>
            </a:endParaRPr>
          </a:p>
          <a:p>
            <a:r>
              <a:rPr lang="en-US" sz="1200" dirty="0" smtClean="0">
                <a:solidFill>
                  <a:prstClr val="black"/>
                </a:solidFill>
                <a:latin typeface="Corbel" panose="020B0503020204020204" pitchFamily="34" charset="0"/>
                <a:hlinkClick r:id="rId5"/>
              </a:rPr>
              <a:t>http</a:t>
            </a:r>
            <a:r>
              <a:rPr lang="en-US" sz="1200" dirty="0">
                <a:solidFill>
                  <a:prstClr val="black"/>
                </a:solidFill>
                <a:latin typeface="Corbel" panose="020B0503020204020204" pitchFamily="34" charset="0"/>
                <a:hlinkClick r:id="rId5"/>
              </a:rPr>
              <a:t>://www.fhwa.dot.gov/environment/environmental_justice/ej_at_fhwa</a:t>
            </a:r>
            <a:r>
              <a:rPr lang="en-US" sz="1200" dirty="0" smtClean="0">
                <a:solidFill>
                  <a:prstClr val="black"/>
                </a:solidFill>
                <a:latin typeface="Corbel" panose="020B0503020204020204" pitchFamily="34" charset="0"/>
                <a:hlinkClick r:id="rId5"/>
              </a:rPr>
              <a:t>/</a:t>
            </a:r>
            <a:endParaRPr lang="en-US" sz="1200" dirty="0" smtClean="0">
              <a:solidFill>
                <a:prstClr val="black"/>
              </a:solidFill>
              <a:latin typeface="Corbel" panose="020B0503020204020204" pitchFamily="34" charset="0"/>
            </a:endParaRPr>
          </a:p>
        </p:txBody>
      </p:sp>
    </p:spTree>
    <p:extLst>
      <p:ext uri="{BB962C8B-B14F-4D97-AF65-F5344CB8AC3E}">
        <p14:creationId xmlns:p14="http://schemas.microsoft.com/office/powerpoint/2010/main" val="39912206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19" y="0"/>
            <a:ext cx="8823893" cy="1143000"/>
          </a:xfrm>
        </p:spPr>
        <p:txBody>
          <a:bodyPr>
            <a:normAutofit/>
          </a:bodyPr>
          <a:lstStyle/>
          <a:p>
            <a:pPr algn="ctr"/>
            <a:r>
              <a:rPr lang="en-US" dirty="0" smtClean="0">
                <a:solidFill>
                  <a:schemeClr val="accent1">
                    <a:lumMod val="50000"/>
                  </a:schemeClr>
                </a:solidFill>
                <a:latin typeface="Calibri" panose="020F0502020204030204" pitchFamily="34" charset="0"/>
              </a:rPr>
              <a:t>FHWA </a:t>
            </a:r>
            <a:r>
              <a:rPr lang="en-US" dirty="0">
                <a:solidFill>
                  <a:schemeClr val="accent1">
                    <a:lumMod val="50000"/>
                  </a:schemeClr>
                </a:solidFill>
                <a:latin typeface="Calibri" panose="020F0502020204030204" pitchFamily="34" charset="0"/>
              </a:rPr>
              <a:t>Environmental Justice </a:t>
            </a:r>
            <a:r>
              <a:rPr lang="en-US" dirty="0" smtClean="0">
                <a:solidFill>
                  <a:schemeClr val="accent1">
                    <a:lumMod val="50000"/>
                  </a:schemeClr>
                </a:solidFill>
                <a:latin typeface="Calibri" panose="020F0502020204030204" pitchFamily="34" charset="0"/>
              </a:rPr>
              <a:t>Resources</a:t>
            </a:r>
            <a:endParaRPr lang="en-US" dirty="0">
              <a:solidFill>
                <a:schemeClr val="accent1">
                  <a:lumMod val="50000"/>
                </a:schemeClr>
              </a:solidFill>
              <a:latin typeface="Calibri" panose="020F0502020204030204" pitchFamily="34" charset="0"/>
            </a:endParaRPr>
          </a:p>
        </p:txBody>
      </p:sp>
      <p:sp>
        <p:nvSpPr>
          <p:cNvPr id="8" name="Content Placeholder 2"/>
          <p:cNvSpPr txBox="1">
            <a:spLocks/>
          </p:cNvSpPr>
          <p:nvPr/>
        </p:nvSpPr>
        <p:spPr>
          <a:xfrm>
            <a:off x="160019" y="1666742"/>
            <a:ext cx="4320541" cy="51723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6180"/>
              </a:buClr>
              <a:buFont typeface="Arial"/>
              <a:buChar char="•"/>
              <a:defRPr lang="en-US" sz="2800" kern="120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Clr>
                <a:srgbClr val="006180"/>
              </a:buClr>
              <a:buFont typeface="Arial"/>
              <a:buChar char="–"/>
              <a:defRPr sz="240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2400" dirty="0" smtClean="0">
                <a:solidFill>
                  <a:prstClr val="black"/>
                </a:solidFill>
              </a:rPr>
              <a:t>EJ and Climate Change Fact Sheet (2016)</a:t>
            </a:r>
          </a:p>
          <a:p>
            <a:r>
              <a:rPr sz="2400" i="1" dirty="0" smtClean="0">
                <a:solidFill>
                  <a:prstClr val="black"/>
                </a:solidFill>
              </a:rPr>
              <a:t>EJ: The New Normal for Transportation. </a:t>
            </a:r>
            <a:r>
              <a:rPr sz="2400" dirty="0" smtClean="0">
                <a:solidFill>
                  <a:prstClr val="black"/>
                </a:solidFill>
              </a:rPr>
              <a:t>FHWA Public Roads, May/April 2016</a:t>
            </a:r>
          </a:p>
          <a:p>
            <a:r>
              <a:rPr sz="2400" dirty="0" smtClean="0">
                <a:solidFill>
                  <a:prstClr val="black"/>
                </a:solidFill>
              </a:rPr>
              <a:t>EJ Reference Guide </a:t>
            </a:r>
            <a:r>
              <a:rPr sz="2400" dirty="0">
                <a:solidFill>
                  <a:prstClr val="black"/>
                </a:solidFill>
              </a:rPr>
              <a:t>(2015</a:t>
            </a:r>
            <a:r>
              <a:rPr sz="2400" dirty="0" smtClean="0">
                <a:solidFill>
                  <a:prstClr val="black"/>
                </a:solidFill>
              </a:rPr>
              <a:t>)</a:t>
            </a:r>
          </a:p>
          <a:p>
            <a:r>
              <a:rPr sz="2400" dirty="0" smtClean="0">
                <a:solidFill>
                  <a:prstClr val="black"/>
                </a:solidFill>
              </a:rPr>
              <a:t>EJ Emerging </a:t>
            </a:r>
            <a:r>
              <a:rPr sz="2400" dirty="0">
                <a:solidFill>
                  <a:prstClr val="black"/>
                </a:solidFill>
              </a:rPr>
              <a:t>Trends and Best Practices Guidebook </a:t>
            </a:r>
            <a:r>
              <a:rPr sz="2400" dirty="0" smtClean="0">
                <a:solidFill>
                  <a:prstClr val="black"/>
                </a:solidFill>
              </a:rPr>
              <a:t>(2011)</a:t>
            </a:r>
          </a:p>
          <a:p>
            <a:endParaRPr dirty="0">
              <a:solidFill>
                <a:prstClr val="black"/>
              </a:solidFill>
            </a:endParaRPr>
          </a:p>
        </p:txBody>
      </p:sp>
      <p:sp>
        <p:nvSpPr>
          <p:cNvPr id="3" name="TextBox 2"/>
          <p:cNvSpPr txBox="1"/>
          <p:nvPr/>
        </p:nvSpPr>
        <p:spPr>
          <a:xfrm>
            <a:off x="449579" y="1143261"/>
            <a:ext cx="4556760" cy="523220"/>
          </a:xfrm>
          <a:prstGeom prst="rect">
            <a:avLst/>
          </a:prstGeom>
          <a:noFill/>
        </p:spPr>
        <p:txBody>
          <a:bodyPr wrap="square" rtlCol="0">
            <a:spAutoFit/>
          </a:bodyPr>
          <a:lstStyle/>
          <a:p>
            <a:r>
              <a:rPr lang="en-US" sz="2800" u="sng" dirty="0">
                <a:solidFill>
                  <a:prstClr val="black"/>
                </a:solidFill>
                <a:latin typeface="Corbel" panose="020B0503020204020204" pitchFamily="34" charset="0"/>
              </a:rPr>
              <a:t>Recently Developed  </a:t>
            </a:r>
          </a:p>
        </p:txBody>
      </p:sp>
      <p:sp>
        <p:nvSpPr>
          <p:cNvPr id="6" name="TextBox 5"/>
          <p:cNvSpPr txBox="1"/>
          <p:nvPr/>
        </p:nvSpPr>
        <p:spPr>
          <a:xfrm>
            <a:off x="5196840" y="1143522"/>
            <a:ext cx="3577589" cy="523220"/>
          </a:xfrm>
          <a:prstGeom prst="rect">
            <a:avLst/>
          </a:prstGeom>
          <a:noFill/>
        </p:spPr>
        <p:txBody>
          <a:bodyPr wrap="square" rtlCol="0">
            <a:spAutoFit/>
          </a:bodyPr>
          <a:lstStyle/>
          <a:p>
            <a:r>
              <a:rPr lang="en-US" sz="2800" u="sng" dirty="0">
                <a:solidFill>
                  <a:prstClr val="black"/>
                </a:solidFill>
                <a:latin typeface="Corbel" panose="020B0503020204020204" pitchFamily="34" charset="0"/>
              </a:rPr>
              <a:t>Under Development</a:t>
            </a:r>
          </a:p>
        </p:txBody>
      </p:sp>
      <p:sp>
        <p:nvSpPr>
          <p:cNvPr id="7" name="Content Placeholder 2"/>
          <p:cNvSpPr txBox="1">
            <a:spLocks/>
          </p:cNvSpPr>
          <p:nvPr/>
        </p:nvSpPr>
        <p:spPr>
          <a:xfrm>
            <a:off x="4823459" y="1666481"/>
            <a:ext cx="4320541" cy="51723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6180"/>
              </a:buClr>
              <a:buFont typeface="Arial"/>
              <a:buChar char="•"/>
              <a:defRPr lang="en-US" sz="2800" kern="120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Clr>
                <a:srgbClr val="006180"/>
              </a:buClr>
              <a:buFont typeface="Arial"/>
              <a:buChar char="–"/>
              <a:defRPr sz="240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2400" dirty="0" smtClean="0">
                <a:solidFill>
                  <a:prstClr val="black"/>
                </a:solidFill>
              </a:rPr>
              <a:t>Practitioners’ EJ Roadmap </a:t>
            </a:r>
          </a:p>
          <a:p>
            <a:r>
              <a:rPr sz="2400" dirty="0" smtClean="0">
                <a:solidFill>
                  <a:prstClr val="black"/>
                </a:solidFill>
              </a:rPr>
              <a:t> EJ Fact Sheets (Tolling, Automation)</a:t>
            </a:r>
          </a:p>
          <a:p>
            <a:r>
              <a:rPr sz="2400" dirty="0" smtClean="0">
                <a:solidFill>
                  <a:prstClr val="black"/>
                </a:solidFill>
              </a:rPr>
              <a:t>EJ </a:t>
            </a:r>
            <a:r>
              <a:rPr sz="2400" dirty="0" smtClean="0">
                <a:solidFill>
                  <a:prstClr val="black"/>
                </a:solidFill>
              </a:rPr>
              <a:t>Analysis in Transportation Planning State of the  Practice Study</a:t>
            </a:r>
          </a:p>
          <a:p>
            <a:r>
              <a:rPr sz="2400" dirty="0" smtClean="0">
                <a:solidFill>
                  <a:prstClr val="black"/>
                </a:solidFill>
              </a:rPr>
              <a:t>EJ  Screening Tools  Peer Network Summary Report </a:t>
            </a:r>
            <a:endParaRPr sz="2400" dirty="0">
              <a:solidFill>
                <a:prstClr val="black"/>
              </a:solidFill>
            </a:endParaRPr>
          </a:p>
        </p:txBody>
      </p:sp>
    </p:spTree>
    <p:extLst>
      <p:ext uri="{BB962C8B-B14F-4D97-AF65-F5344CB8AC3E}">
        <p14:creationId xmlns:p14="http://schemas.microsoft.com/office/powerpoint/2010/main" val="4168814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778240" cy="1097280"/>
          </a:xfrm>
        </p:spPr>
        <p:txBody>
          <a:bodyPr>
            <a:normAutofit fontScale="90000"/>
          </a:bodyPr>
          <a:lstStyle/>
          <a:p>
            <a:r>
              <a:rPr lang="en-US" dirty="0"/>
              <a:t/>
            </a:r>
            <a:br>
              <a:rPr lang="en-US" dirty="0"/>
            </a:br>
            <a:r>
              <a:rPr lang="en-US" dirty="0"/>
              <a:t> </a:t>
            </a:r>
            <a:br>
              <a:rPr lang="en-US" dirty="0"/>
            </a:br>
            <a:r>
              <a:rPr lang="en-US" dirty="0"/>
              <a:t> </a:t>
            </a:r>
            <a:br>
              <a:rPr lang="en-US" dirty="0"/>
            </a:br>
            <a:r>
              <a:rPr lang="en-US" dirty="0"/>
              <a:t/>
            </a:r>
            <a:br>
              <a:rPr lang="en-US" dirty="0"/>
            </a:br>
            <a:r>
              <a:rPr lang="en-US" sz="3800" dirty="0" smtClean="0">
                <a:solidFill>
                  <a:schemeClr val="accent1">
                    <a:lumMod val="50000"/>
                  </a:schemeClr>
                </a:solidFill>
                <a:latin typeface="Calibri" panose="020F0502020204030204" pitchFamily="34" charset="0"/>
              </a:rPr>
              <a:t/>
            </a:r>
            <a:br>
              <a:rPr lang="en-US" sz="3800" dirty="0" smtClean="0">
                <a:solidFill>
                  <a:schemeClr val="accent1">
                    <a:lumMod val="50000"/>
                  </a:schemeClr>
                </a:solidFill>
                <a:latin typeface="Calibri" panose="020F0502020204030204" pitchFamily="34" charset="0"/>
              </a:rPr>
            </a:br>
            <a:endParaRPr lang="en-US" sz="3800" dirty="0">
              <a:solidFill>
                <a:schemeClr val="accent1">
                  <a:lumMod val="50000"/>
                </a:schemeClr>
              </a:solidFill>
              <a:latin typeface="Calibri" panose="020F0502020204030204" pitchFamily="34" charset="0"/>
            </a:endParaRPr>
          </a:p>
        </p:txBody>
      </p:sp>
      <p:sp>
        <p:nvSpPr>
          <p:cNvPr id="3" name="Content Placeholder 2"/>
          <p:cNvSpPr>
            <a:spLocks noGrp="1"/>
          </p:cNvSpPr>
          <p:nvPr>
            <p:ph idx="1"/>
          </p:nvPr>
        </p:nvSpPr>
        <p:spPr>
          <a:xfrm>
            <a:off x="186601" y="2286000"/>
            <a:ext cx="8778240" cy="3694176"/>
          </a:xfrm>
        </p:spPr>
        <p:txBody>
          <a:bodyPr>
            <a:normAutofit/>
          </a:bodyPr>
          <a:lstStyle/>
          <a:p>
            <a:r>
              <a:rPr lang="en-US" sz="3200" dirty="0" smtClean="0">
                <a:latin typeface="Calibri" panose="020F0502020204030204" pitchFamily="34" charset="0"/>
              </a:rPr>
              <a:t>Using plain language and simple graphic design</a:t>
            </a:r>
            <a:endParaRPr lang="en-US" sz="3200" dirty="0" smtClean="0">
              <a:latin typeface="Calibri" panose="020F0502020204030204" pitchFamily="34" charset="0"/>
            </a:endParaRPr>
          </a:p>
          <a:p>
            <a:r>
              <a:rPr lang="en-US" sz="3200" dirty="0" smtClean="0">
                <a:latin typeface="Calibri" panose="020F0502020204030204" pitchFamily="34" charset="0"/>
              </a:rPr>
              <a:t>Launch in October will include beta </a:t>
            </a:r>
            <a:r>
              <a:rPr lang="en-US" sz="3200" dirty="0">
                <a:latin typeface="Calibri" panose="020F0502020204030204" pitchFamily="34" charset="0"/>
              </a:rPr>
              <a:t>t</a:t>
            </a:r>
            <a:r>
              <a:rPr lang="en-US" sz="3200" dirty="0" smtClean="0">
                <a:latin typeface="Calibri" panose="020F0502020204030204" pitchFamily="34" charset="0"/>
              </a:rPr>
              <a:t>est of </a:t>
            </a:r>
            <a:r>
              <a:rPr lang="en-US" sz="3200" i="1" dirty="0" smtClean="0">
                <a:latin typeface="Calibri" panose="020F0502020204030204" pitchFamily="34" charset="0"/>
              </a:rPr>
              <a:t>Toolkit</a:t>
            </a:r>
            <a:endParaRPr lang="en-US" sz="3200" dirty="0">
              <a:latin typeface="Calibri" panose="020F0502020204030204" pitchFamily="34" charset="0"/>
            </a:endParaRPr>
          </a:p>
          <a:p>
            <a:r>
              <a:rPr lang="en-US" sz="3200" dirty="0" smtClean="0">
                <a:latin typeface="Calibri" panose="020F0502020204030204" pitchFamily="34" charset="0"/>
              </a:rPr>
              <a:t>Future Phases will include online </a:t>
            </a:r>
            <a:r>
              <a:rPr lang="en-US" sz="3200" dirty="0" smtClean="0">
                <a:latin typeface="Calibri" panose="020F0502020204030204" pitchFamily="34" charset="0"/>
              </a:rPr>
              <a:t>library and interactive tool</a:t>
            </a:r>
            <a:endParaRPr lang="en-US" sz="3200" dirty="0" smtClean="0">
              <a:latin typeface="Calibri" panose="020F0502020204030204" pitchFamily="34" charset="0"/>
            </a:endParaRPr>
          </a:p>
          <a:p>
            <a:r>
              <a:rPr lang="en-US" sz="3200" dirty="0" smtClean="0">
                <a:latin typeface="Calibri" panose="020F0502020204030204" pitchFamily="34" charset="0"/>
              </a:rPr>
              <a:t>Question? Write to </a:t>
            </a:r>
            <a:r>
              <a:rPr lang="en-US" sz="3200" dirty="0">
                <a:latin typeface="Calibri" panose="020F0502020204030204" pitchFamily="34" charset="0"/>
              </a:rPr>
              <a:t>Citizens Academy </a:t>
            </a:r>
            <a:r>
              <a:rPr lang="en-US" sz="3200" dirty="0" smtClean="0">
                <a:latin typeface="Calibri" panose="020F0502020204030204" pitchFamily="34" charset="0"/>
              </a:rPr>
              <a:t>- </a:t>
            </a:r>
            <a:r>
              <a:rPr lang="en-US" sz="3200" u="sng" dirty="0" smtClean="0">
                <a:latin typeface="Calibri" panose="020F0502020204030204" pitchFamily="34" charset="0"/>
                <a:hlinkClick r:id="rId3"/>
              </a:rPr>
              <a:t>Academy@dot.gov</a:t>
            </a:r>
            <a:endParaRPr lang="en-US" sz="3200" dirty="0">
              <a:latin typeface="Calibri" panose="020F0502020204030204" pitchFamily="34" charset="0"/>
            </a:endParaRPr>
          </a:p>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52400"/>
            <a:ext cx="6172200" cy="2240862"/>
          </a:xfrm>
          <a:prstGeom prst="rect">
            <a:avLst/>
          </a:prstGeom>
        </p:spPr>
      </p:pic>
    </p:spTree>
    <p:extLst>
      <p:ext uri="{BB962C8B-B14F-4D97-AF65-F5344CB8AC3E}">
        <p14:creationId xmlns:p14="http://schemas.microsoft.com/office/powerpoint/2010/main" val="2621342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5692" y="876300"/>
            <a:ext cx="8229600" cy="7239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b="1" dirty="0" smtClean="0">
                <a:solidFill>
                  <a:schemeClr val="accent1">
                    <a:lumMod val="50000"/>
                  </a:schemeClr>
                </a:solidFill>
                <a:latin typeface="Calibri" panose="020F0502020204030204" pitchFamily="34" charset="0"/>
              </a:rPr>
              <a:t>FHWA Contacts</a:t>
            </a:r>
            <a:endParaRPr lang="en-US" b="1" dirty="0">
              <a:solidFill>
                <a:schemeClr val="accent1">
                  <a:lumMod val="50000"/>
                </a:schemeClr>
              </a:solidFill>
              <a:latin typeface="Calibri" panose="020F0502020204030204" pitchFamily="34" charset="0"/>
            </a:endParaRPr>
          </a:p>
        </p:txBody>
      </p:sp>
      <p:sp>
        <p:nvSpPr>
          <p:cNvPr id="6" name="Text Placeholder 2"/>
          <p:cNvSpPr txBox="1">
            <a:spLocks/>
          </p:cNvSpPr>
          <p:nvPr/>
        </p:nvSpPr>
        <p:spPr>
          <a:xfrm>
            <a:off x="5105400" y="1600200"/>
            <a:ext cx="4572000" cy="5105400"/>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4F81BD"/>
              </a:buClr>
              <a:buNone/>
            </a:pPr>
            <a:r>
              <a:rPr lang="en-US" sz="2200" b="1" u="sng" dirty="0" smtClean="0">
                <a:solidFill>
                  <a:schemeClr val="accent1">
                    <a:lumMod val="50000"/>
                  </a:schemeClr>
                </a:solidFill>
                <a:latin typeface="Calibri" panose="020F0502020204030204" pitchFamily="34" charset="0"/>
              </a:rPr>
              <a:t>Field </a:t>
            </a:r>
            <a:endParaRPr lang="en-US" sz="2200" b="1" u="sng" dirty="0">
              <a:solidFill>
                <a:schemeClr val="accent1">
                  <a:lumMod val="50000"/>
                </a:schemeClr>
              </a:solidFill>
              <a:latin typeface="Calibri" panose="020F0502020204030204" pitchFamily="34" charset="0"/>
            </a:endParaRPr>
          </a:p>
          <a:p>
            <a:pPr marL="0" indent="0">
              <a:buClr>
                <a:srgbClr val="4F81BD"/>
              </a:buClr>
              <a:buNone/>
            </a:pPr>
            <a:r>
              <a:rPr lang="en-US" sz="2200" b="1" dirty="0" smtClean="0">
                <a:solidFill>
                  <a:schemeClr val="accent1">
                    <a:lumMod val="50000"/>
                  </a:schemeClr>
                </a:solidFill>
                <a:latin typeface="Calibri" panose="020F0502020204030204" pitchFamily="34" charset="0"/>
              </a:rPr>
              <a:t>    Resource Center </a:t>
            </a:r>
          </a:p>
        </p:txBody>
      </p:sp>
      <p:sp>
        <p:nvSpPr>
          <p:cNvPr id="5" name="Text Placeholder 2"/>
          <p:cNvSpPr txBox="1">
            <a:spLocks/>
          </p:cNvSpPr>
          <p:nvPr/>
        </p:nvSpPr>
        <p:spPr>
          <a:xfrm>
            <a:off x="447674" y="1600200"/>
            <a:ext cx="4657726" cy="5105400"/>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4F81BD"/>
              </a:buClr>
              <a:buNone/>
            </a:pPr>
            <a:r>
              <a:rPr lang="en-US" sz="2200" b="1" u="sng" dirty="0" smtClean="0">
                <a:solidFill>
                  <a:schemeClr val="accent1">
                    <a:lumMod val="50000"/>
                  </a:schemeClr>
                </a:solidFill>
                <a:latin typeface="Calibri"/>
              </a:rPr>
              <a:t>KY Division</a:t>
            </a:r>
          </a:p>
          <a:p>
            <a:pPr marL="274320" lvl="1" indent="0">
              <a:buClr>
                <a:srgbClr val="4F81BD"/>
              </a:buClr>
              <a:buNone/>
            </a:pPr>
            <a:r>
              <a:rPr lang="en-US" sz="1800" b="1" dirty="0" smtClean="0">
                <a:solidFill>
                  <a:schemeClr val="accent1">
                    <a:lumMod val="50000"/>
                  </a:schemeClr>
                </a:solidFill>
                <a:latin typeface="Calibri"/>
              </a:rPr>
              <a:t>John Ballantyne </a:t>
            </a:r>
          </a:p>
          <a:p>
            <a:pPr marL="274320" lvl="1" indent="0">
              <a:buClr>
                <a:srgbClr val="4F81BD"/>
              </a:buClr>
              <a:buNone/>
            </a:pPr>
            <a:r>
              <a:rPr lang="en-US" sz="1800" b="1" dirty="0" smtClean="0">
                <a:solidFill>
                  <a:schemeClr val="accent1">
                    <a:lumMod val="50000"/>
                  </a:schemeClr>
                </a:solidFill>
                <a:latin typeface="Calibri"/>
                <a:hlinkClick r:id="rId3"/>
              </a:rPr>
              <a:t>John.Ballantyne@dot.gov</a:t>
            </a:r>
            <a:endParaRPr lang="en-US" sz="1800" b="1" dirty="0" smtClean="0">
              <a:solidFill>
                <a:schemeClr val="accent1">
                  <a:lumMod val="50000"/>
                </a:schemeClr>
              </a:solidFill>
              <a:latin typeface="Calibri"/>
            </a:endParaRPr>
          </a:p>
          <a:p>
            <a:pPr marL="0" indent="0">
              <a:buClr>
                <a:srgbClr val="4F81BD"/>
              </a:buClr>
              <a:buNone/>
            </a:pPr>
            <a:endParaRPr lang="en-US" sz="1500" b="1" dirty="0">
              <a:solidFill>
                <a:schemeClr val="accent1">
                  <a:lumMod val="50000"/>
                </a:schemeClr>
              </a:solidFill>
              <a:latin typeface="Calibri"/>
            </a:endParaRPr>
          </a:p>
          <a:p>
            <a:pPr marL="0" indent="0">
              <a:buClr>
                <a:srgbClr val="4F81BD"/>
              </a:buClr>
              <a:buNone/>
            </a:pPr>
            <a:r>
              <a:rPr lang="en-US" sz="2200" b="1" u="sng" dirty="0">
                <a:solidFill>
                  <a:schemeClr val="accent1">
                    <a:lumMod val="50000"/>
                  </a:schemeClr>
                </a:solidFill>
                <a:latin typeface="Calibri" panose="020F0502020204030204" pitchFamily="34" charset="0"/>
              </a:rPr>
              <a:t>HQ</a:t>
            </a:r>
          </a:p>
          <a:p>
            <a:pPr marL="0" indent="0">
              <a:buClr>
                <a:srgbClr val="4F81BD"/>
              </a:buClr>
              <a:buNone/>
            </a:pPr>
            <a:r>
              <a:rPr lang="en-US" sz="2200" b="1" dirty="0">
                <a:solidFill>
                  <a:schemeClr val="accent1">
                    <a:lumMod val="50000"/>
                  </a:schemeClr>
                </a:solidFill>
                <a:latin typeface="Calibri" panose="020F0502020204030204" pitchFamily="34" charset="0"/>
              </a:rPr>
              <a:t>    Planning, Environment, Realty </a:t>
            </a:r>
          </a:p>
          <a:p>
            <a:pPr marL="0" indent="0">
              <a:buClr>
                <a:srgbClr val="4F81BD"/>
              </a:buClr>
              <a:buNone/>
            </a:pPr>
            <a:r>
              <a:rPr lang="en-US" sz="2200" b="1" dirty="0">
                <a:solidFill>
                  <a:schemeClr val="accent1">
                    <a:lumMod val="50000"/>
                  </a:schemeClr>
                </a:solidFill>
                <a:latin typeface="Calibri" panose="020F0502020204030204" pitchFamily="34" charset="0"/>
              </a:rPr>
              <a:t>    Infrastructure </a:t>
            </a:r>
          </a:p>
          <a:p>
            <a:pPr marL="0" indent="0">
              <a:buClr>
                <a:srgbClr val="4F81BD"/>
              </a:buClr>
              <a:buNone/>
            </a:pPr>
            <a:r>
              <a:rPr lang="en-US" sz="2200" b="1" dirty="0">
                <a:solidFill>
                  <a:schemeClr val="accent1">
                    <a:lumMod val="50000"/>
                  </a:schemeClr>
                </a:solidFill>
                <a:latin typeface="Calibri" panose="020F0502020204030204" pitchFamily="34" charset="0"/>
              </a:rPr>
              <a:t>    Safety </a:t>
            </a:r>
          </a:p>
          <a:p>
            <a:pPr marL="0" indent="0">
              <a:buClr>
                <a:srgbClr val="4F81BD"/>
              </a:buClr>
              <a:buNone/>
            </a:pPr>
            <a:r>
              <a:rPr lang="en-US" sz="2200" b="1" dirty="0">
                <a:solidFill>
                  <a:schemeClr val="accent1">
                    <a:lumMod val="50000"/>
                  </a:schemeClr>
                </a:solidFill>
                <a:latin typeface="Calibri" panose="020F0502020204030204" pitchFamily="34" charset="0"/>
              </a:rPr>
              <a:t>    Operation</a:t>
            </a:r>
          </a:p>
          <a:p>
            <a:pPr marL="0" indent="0">
              <a:buClr>
                <a:srgbClr val="4F81BD"/>
              </a:buClr>
              <a:buNone/>
            </a:pPr>
            <a:r>
              <a:rPr lang="en-US" sz="2200" b="1" dirty="0">
                <a:solidFill>
                  <a:schemeClr val="accent1">
                    <a:lumMod val="50000"/>
                  </a:schemeClr>
                </a:solidFill>
                <a:latin typeface="Calibri" panose="020F0502020204030204" pitchFamily="34" charset="0"/>
              </a:rPr>
              <a:t>    Civil Rights</a:t>
            </a:r>
          </a:p>
          <a:p>
            <a:pPr marL="0" indent="0">
              <a:buClr>
                <a:srgbClr val="4F81BD"/>
              </a:buClr>
              <a:buNone/>
            </a:pPr>
            <a:endParaRPr lang="en-US" b="1" dirty="0">
              <a:solidFill>
                <a:schemeClr val="accent1">
                  <a:lumMod val="50000"/>
                </a:schemeClr>
              </a:solidFill>
              <a:latin typeface="Calibri"/>
            </a:endParaRPr>
          </a:p>
        </p:txBody>
      </p:sp>
    </p:spTree>
    <p:extLst>
      <p:ext uri="{BB962C8B-B14F-4D97-AF65-F5344CB8AC3E}">
        <p14:creationId xmlns:p14="http://schemas.microsoft.com/office/powerpoint/2010/main" val="433575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27306"/>
            <a:ext cx="8381017" cy="5424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180975"/>
            <a:ext cx="6781800" cy="646331"/>
          </a:xfrm>
          <a:prstGeom prst="rect">
            <a:avLst/>
          </a:prstGeom>
        </p:spPr>
        <p:txBody>
          <a:bodyPr wrap="square">
            <a:spAutoFit/>
          </a:bodyPr>
          <a:lstStyle/>
          <a:p>
            <a:r>
              <a:rPr lang="en-US" sz="3600" b="1" dirty="0" smtClean="0">
                <a:solidFill>
                  <a:schemeClr val="accent1">
                    <a:lumMod val="50000"/>
                  </a:schemeClr>
                </a:solidFill>
                <a:latin typeface="Calibri" panose="020F0502020204030204" pitchFamily="34" charset="0"/>
              </a:rPr>
              <a:t>Community </a:t>
            </a:r>
            <a:r>
              <a:rPr lang="en-US" sz="3600" b="1" dirty="0">
                <a:solidFill>
                  <a:schemeClr val="accent1">
                    <a:lumMod val="50000"/>
                  </a:schemeClr>
                </a:solidFill>
                <a:latin typeface="Calibri" panose="020F0502020204030204" pitchFamily="34" charset="0"/>
              </a:rPr>
              <a:t>Amenity Zones</a:t>
            </a:r>
          </a:p>
        </p:txBody>
      </p:sp>
    </p:spTree>
    <p:extLst>
      <p:ext uri="{BB962C8B-B14F-4D97-AF65-F5344CB8AC3E}">
        <p14:creationId xmlns:p14="http://schemas.microsoft.com/office/powerpoint/2010/main" val="3683106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96816"/>
            <a:ext cx="6533442" cy="5427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85800" y="228600"/>
            <a:ext cx="5943600" cy="646331"/>
          </a:xfrm>
          <a:prstGeom prst="rect">
            <a:avLst/>
          </a:prstGeom>
        </p:spPr>
        <p:txBody>
          <a:bodyPr wrap="square">
            <a:spAutoFit/>
          </a:bodyPr>
          <a:lstStyle/>
          <a:p>
            <a:pPr algn="ctr"/>
            <a:r>
              <a:rPr lang="en-US" sz="3600" b="1" dirty="0" smtClean="0">
                <a:solidFill>
                  <a:schemeClr val="accent1">
                    <a:lumMod val="50000"/>
                  </a:schemeClr>
                </a:solidFill>
                <a:latin typeface="Calibri" panose="020F0502020204030204" pitchFamily="34" charset="0"/>
              </a:rPr>
              <a:t>Art  </a:t>
            </a:r>
            <a:r>
              <a:rPr lang="en-US" sz="3600" b="1" dirty="0">
                <a:solidFill>
                  <a:schemeClr val="accent1">
                    <a:lumMod val="50000"/>
                  </a:schemeClr>
                </a:solidFill>
                <a:latin typeface="Calibri" panose="020F0502020204030204" pitchFamily="34" charset="0"/>
              </a:rPr>
              <a:t>Opportunities</a:t>
            </a:r>
          </a:p>
        </p:txBody>
      </p:sp>
    </p:spTree>
    <p:extLst>
      <p:ext uri="{BB962C8B-B14F-4D97-AF65-F5344CB8AC3E}">
        <p14:creationId xmlns:p14="http://schemas.microsoft.com/office/powerpoint/2010/main" val="3837757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6093" t="11423" r="4288" b="4409"/>
          <a:stretch/>
        </p:blipFill>
        <p:spPr bwMode="auto">
          <a:xfrm>
            <a:off x="76200" y="152400"/>
            <a:ext cx="8915400" cy="6324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1757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238125" y="990600"/>
            <a:ext cx="8382000" cy="2590800"/>
          </a:xfrm>
          <a:prstGeom prst="rect">
            <a:avLst/>
          </a:prstGeom>
          <a:blipFill>
            <a:blip r:embed="rId3" cstate="print"/>
            <a:stretch>
              <a:fillRect/>
            </a:stretch>
          </a:blipFill>
        </p:spPr>
        <p:txBody>
          <a:bodyPr wrap="square" lIns="0" tIns="0" rIns="0" bIns="0" rtlCol="0"/>
          <a:lstStyle/>
          <a:p>
            <a:endParaRPr dirty="0"/>
          </a:p>
        </p:txBody>
      </p:sp>
      <p:sp>
        <p:nvSpPr>
          <p:cNvPr id="7" name="Title 1"/>
          <p:cNvSpPr>
            <a:spLocks noGrp="1"/>
          </p:cNvSpPr>
          <p:nvPr>
            <p:ph type="title"/>
          </p:nvPr>
        </p:nvSpPr>
        <p:spPr>
          <a:xfrm>
            <a:off x="76200" y="124326"/>
            <a:ext cx="7760369" cy="866274"/>
          </a:xfrm>
        </p:spPr>
        <p:txBody>
          <a:bodyPr>
            <a:normAutofit/>
          </a:bodyPr>
          <a:lstStyle/>
          <a:p>
            <a:pPr algn="ctr"/>
            <a:r>
              <a:rPr lang="en-US" sz="3200" dirty="0" smtClean="0">
                <a:solidFill>
                  <a:schemeClr val="accent1">
                    <a:lumMod val="50000"/>
                  </a:schemeClr>
                </a:solidFill>
                <a:latin typeface="Calibri" panose="020F0502020204030204" pitchFamily="34" charset="0"/>
              </a:rPr>
              <a:t>PUBLIC SPACES BENEATH </a:t>
            </a:r>
            <a:r>
              <a:rPr lang="en-US" sz="3200" dirty="0" smtClean="0">
                <a:solidFill>
                  <a:schemeClr val="accent1">
                    <a:lumMod val="50000"/>
                  </a:schemeClr>
                </a:solidFill>
                <a:latin typeface="Calibri" panose="020F0502020204030204" pitchFamily="34" charset="0"/>
              </a:rPr>
              <a:t>I-95 PA</a:t>
            </a:r>
            <a:endParaRPr lang="en-US" sz="3200" dirty="0">
              <a:solidFill>
                <a:schemeClr val="accent1">
                  <a:lumMod val="50000"/>
                </a:schemeClr>
              </a:solidFill>
              <a:latin typeface="Calibri" panose="020F0502020204030204" pitchFamily="34" charset="0"/>
            </a:endParaRPr>
          </a:p>
        </p:txBody>
      </p:sp>
      <p:pic>
        <p:nvPicPr>
          <p:cNvPr id="8" name="Picture 7"/>
          <p:cNvPicPr>
            <a:picLocks noChangeAspect="1"/>
          </p:cNvPicPr>
          <p:nvPr/>
        </p:nvPicPr>
        <p:blipFill>
          <a:blip r:embed="rId4"/>
          <a:stretch>
            <a:fillRect/>
          </a:stretch>
        </p:blipFill>
        <p:spPr>
          <a:xfrm>
            <a:off x="180975" y="3657600"/>
            <a:ext cx="4162425" cy="2819400"/>
          </a:xfrm>
          <a:prstGeom prst="rect">
            <a:avLst/>
          </a:prstGeom>
        </p:spPr>
      </p:pic>
      <p:sp>
        <p:nvSpPr>
          <p:cNvPr id="9" name="object 6"/>
          <p:cNvSpPr/>
          <p:nvPr/>
        </p:nvSpPr>
        <p:spPr>
          <a:xfrm>
            <a:off x="4343401" y="3657600"/>
            <a:ext cx="4572000" cy="2743200"/>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802342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219200"/>
            <a:ext cx="7605725" cy="4695122"/>
          </a:xfrm>
          <a:prstGeom prst="rect">
            <a:avLst/>
          </a:prstGeom>
        </p:spPr>
      </p:pic>
      <p:sp>
        <p:nvSpPr>
          <p:cNvPr id="15" name="Title 1"/>
          <p:cNvSpPr txBox="1">
            <a:spLocks/>
          </p:cNvSpPr>
          <p:nvPr/>
        </p:nvSpPr>
        <p:spPr>
          <a:xfrm>
            <a:off x="609600" y="235582"/>
            <a:ext cx="7681925" cy="678818"/>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200" b="1" dirty="0" smtClean="0">
                <a:solidFill>
                  <a:schemeClr val="accent1">
                    <a:lumMod val="50000"/>
                  </a:schemeClr>
                </a:solidFill>
                <a:latin typeface="Calibri" panose="020F0502020204030204" pitchFamily="34" charset="0"/>
              </a:rPr>
              <a:t>TIERED LANDSCAPING</a:t>
            </a:r>
            <a:endParaRPr lang="en-US" sz="3200" b="1" dirty="0">
              <a:solidFill>
                <a:schemeClr val="accent1">
                  <a:lumMod val="50000"/>
                </a:schemeClr>
              </a:solidFill>
              <a:latin typeface="Calibri" panose="020F0502020204030204" pitchFamily="34" charset="0"/>
            </a:endParaRPr>
          </a:p>
        </p:txBody>
      </p:sp>
    </p:spTree>
    <p:extLst>
      <p:ext uri="{BB962C8B-B14F-4D97-AF65-F5344CB8AC3E}">
        <p14:creationId xmlns:p14="http://schemas.microsoft.com/office/powerpoint/2010/main" val="1660217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57400" y="248149"/>
            <a:ext cx="4953000" cy="866274"/>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200" b="1" dirty="0" smtClean="0">
                <a:solidFill>
                  <a:schemeClr val="accent1">
                    <a:lumMod val="50000"/>
                  </a:schemeClr>
                </a:solidFill>
                <a:latin typeface="Calibri" panose="020F0502020204030204" pitchFamily="34" charset="0"/>
              </a:rPr>
              <a:t>            BIKE LANES</a:t>
            </a:r>
            <a:r>
              <a:rPr lang="en-US" dirty="0" smtClean="0"/>
              <a:t>LANE</a:t>
            </a:r>
            <a:endParaRPr lang="en-US" dirty="0"/>
          </a:p>
        </p:txBody>
      </p:sp>
      <p:pic>
        <p:nvPicPr>
          <p:cNvPr id="8" name="Picture 7"/>
          <p:cNvPicPr>
            <a:picLocks noChangeAspect="1"/>
          </p:cNvPicPr>
          <p:nvPr/>
        </p:nvPicPr>
        <p:blipFill>
          <a:blip r:embed="rId3"/>
          <a:stretch>
            <a:fillRect/>
          </a:stretch>
        </p:blipFill>
        <p:spPr>
          <a:xfrm>
            <a:off x="1523999" y="990600"/>
            <a:ext cx="6172201" cy="5316056"/>
          </a:xfrm>
          <a:prstGeom prst="rect">
            <a:avLst/>
          </a:prstGeom>
        </p:spPr>
      </p:pic>
    </p:spTree>
    <p:extLst>
      <p:ext uri="{BB962C8B-B14F-4D97-AF65-F5344CB8AC3E}">
        <p14:creationId xmlns:p14="http://schemas.microsoft.com/office/powerpoint/2010/main" val="346281099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2_Office Theme">
  <a:themeElements>
    <a:clrScheme name="FHWA SLC Factsheets">
      <a:dk1>
        <a:sysClr val="windowText" lastClr="000000"/>
      </a:dk1>
      <a:lt1>
        <a:sysClr val="window" lastClr="FFFFFF"/>
      </a:lt1>
      <a:dk2>
        <a:srgbClr val="29256A"/>
      </a:dk2>
      <a:lt2>
        <a:srgbClr val="D6F1FB"/>
      </a:lt2>
      <a:accent1>
        <a:srgbClr val="5698D2"/>
      </a:accent1>
      <a:accent2>
        <a:srgbClr val="F37032"/>
      </a:accent2>
      <a:accent3>
        <a:srgbClr val="788F3A"/>
      </a:accent3>
      <a:accent4>
        <a:srgbClr val="8064A2"/>
      </a:accent4>
      <a:accent5>
        <a:srgbClr val="4BACC6"/>
      </a:accent5>
      <a:accent6>
        <a:srgbClr val="F79646"/>
      </a:accent6>
      <a:hlink>
        <a:srgbClr val="29256A"/>
      </a:hlink>
      <a:folHlink>
        <a:srgbClr val="800080"/>
      </a:folHlink>
    </a:clrScheme>
    <a:fontScheme name="FHWA SL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peakers xmlns="b47a5aad-adfb-4dac-9d3f-47090e67d565">Shari Schaftlein</Speakers>
    <Year xmlns="b47a5aad-adfb-4dac-9d3f-47090e67d565">2016</Year>
    <Section xmlns="b47a5aad-adfb-4dac-9d3f-47090e67d565">Environmental</Section>
    <Day xmlns="b47a5aad-adfb-4dac-9d3f-47090e67d565">Wednesday</Day>
  </documentManagement>
</p:properties>
</file>

<file path=customXml/itemProps1.xml><?xml version="1.0" encoding="utf-8"?>
<ds:datastoreItem xmlns:ds="http://schemas.openxmlformats.org/officeDocument/2006/customXml" ds:itemID="{6F1AC2A9-DC62-4BCC-959A-1A7019B0AAE2}"/>
</file>

<file path=customXml/itemProps2.xml><?xml version="1.0" encoding="utf-8"?>
<ds:datastoreItem xmlns:ds="http://schemas.openxmlformats.org/officeDocument/2006/customXml" ds:itemID="{6F3F9256-49BB-4A28-A36B-6863376D0C26}"/>
</file>

<file path=customXml/itemProps3.xml><?xml version="1.0" encoding="utf-8"?>
<ds:datastoreItem xmlns:ds="http://schemas.openxmlformats.org/officeDocument/2006/customXml" ds:itemID="{F62A4FF3-F26A-4F81-9210-B899572DBB36}"/>
</file>

<file path=docProps/app.xml><?xml version="1.0" encoding="utf-8"?>
<Properties xmlns="http://schemas.openxmlformats.org/officeDocument/2006/extended-properties" xmlns:vt="http://schemas.openxmlformats.org/officeDocument/2006/docPropsVTypes">
  <TotalTime>5373</TotalTime>
  <Words>3232</Words>
  <Application>Microsoft Office PowerPoint</Application>
  <PresentationFormat>On-screen Show (4:3)</PresentationFormat>
  <Paragraphs>374</Paragraphs>
  <Slides>35</Slides>
  <Notes>35</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Office Theme</vt:lpstr>
      <vt:lpstr>Adjacency</vt:lpstr>
      <vt:lpstr>2_Office Theme</vt:lpstr>
      <vt:lpstr>Environmental Justice / Ladders of Opportunity </vt:lpstr>
      <vt:lpstr>PowerPoint Presentation</vt:lpstr>
      <vt:lpstr>Pedestrian Improvements</vt:lpstr>
      <vt:lpstr>PowerPoint Presentation</vt:lpstr>
      <vt:lpstr>PowerPoint Presentation</vt:lpstr>
      <vt:lpstr>PowerPoint Presentation</vt:lpstr>
      <vt:lpstr>PUBLIC SPACES BENEATH I-95 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Overview </vt:lpstr>
      <vt:lpstr>PowerPoint Presentation</vt:lpstr>
      <vt:lpstr>PowerPoint Presentation</vt:lpstr>
      <vt:lpstr>PowerPoint Presentation</vt:lpstr>
      <vt:lpstr>Place-based Initiatives</vt:lpstr>
      <vt:lpstr>PowerPoint Presentation</vt:lpstr>
      <vt:lpstr>PowerPoint Presentation</vt:lpstr>
      <vt:lpstr>Transportation Livability  for Individuals and Communities</vt:lpstr>
      <vt:lpstr>Improving Pedestrian and Bicycle Networks</vt:lpstr>
      <vt:lpstr>Achieving Multimodal Networks: Applying Design Flexibility and Reducing Conflicts</vt:lpstr>
      <vt:lpstr>Connectivity Performance Measures Guidebook </vt:lpstr>
      <vt:lpstr>Community Connections: An EDC-4 Initiative </vt:lpstr>
      <vt:lpstr>Benefits</vt:lpstr>
      <vt:lpstr>Livability Resources</vt:lpstr>
      <vt:lpstr>Multimodal Resources  </vt:lpstr>
      <vt:lpstr>FHWA Title VI and EJ Activities  </vt:lpstr>
      <vt:lpstr>FHWA Environmental Justice Resources</vt:lpstr>
      <vt:lpstr>       </vt:lpstr>
      <vt:lpstr>PowerPoint Presentation</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 User</cp:lastModifiedBy>
  <cp:revision>151</cp:revision>
  <cp:lastPrinted>2016-09-01T17:16:37Z</cp:lastPrinted>
  <dcterms:created xsi:type="dcterms:W3CDTF">2016-08-04T13:22:24Z</dcterms:created>
  <dcterms:modified xsi:type="dcterms:W3CDTF">2016-09-07T04:27:55Z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